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6"/>
  </p:notesMasterIdLst>
  <p:sldIdLst>
    <p:sldId id="256" r:id="rId2"/>
    <p:sldId id="873" r:id="rId3"/>
    <p:sldId id="881" r:id="rId4"/>
    <p:sldId id="1592" r:id="rId5"/>
    <p:sldId id="1442" r:id="rId6"/>
    <p:sldId id="1451" r:id="rId7"/>
    <p:sldId id="1452" r:id="rId8"/>
    <p:sldId id="1464" r:id="rId9"/>
    <p:sldId id="1465" r:id="rId10"/>
    <p:sldId id="1466" r:id="rId11"/>
    <p:sldId id="1450" r:id="rId12"/>
    <p:sldId id="1449" r:id="rId13"/>
    <p:sldId id="1448" r:id="rId14"/>
    <p:sldId id="1456" r:id="rId15"/>
    <p:sldId id="1462" r:id="rId16"/>
    <p:sldId id="1461" r:id="rId17"/>
    <p:sldId id="1458" r:id="rId18"/>
    <p:sldId id="1460" r:id="rId19"/>
    <p:sldId id="1604" r:id="rId20"/>
    <p:sldId id="1446" r:id="rId21"/>
    <p:sldId id="1453" r:id="rId22"/>
    <p:sldId id="1455" r:id="rId23"/>
    <p:sldId id="1459" r:id="rId24"/>
    <p:sldId id="1606" r:id="rId25"/>
    <p:sldId id="1594" r:id="rId26"/>
    <p:sldId id="1602" r:id="rId27"/>
    <p:sldId id="1605" r:id="rId28"/>
    <p:sldId id="1607" r:id="rId29"/>
    <p:sldId id="1608" r:id="rId30"/>
    <p:sldId id="1609" r:id="rId31"/>
    <p:sldId id="1610" r:id="rId32"/>
    <p:sldId id="1611" r:id="rId33"/>
    <p:sldId id="1612" r:id="rId34"/>
    <p:sldId id="1618" r:id="rId35"/>
    <p:sldId id="1596" r:id="rId36"/>
    <p:sldId id="1613" r:id="rId37"/>
    <p:sldId id="1441" r:id="rId38"/>
    <p:sldId id="1170" r:id="rId39"/>
    <p:sldId id="1169" r:id="rId40"/>
    <p:sldId id="1631" r:id="rId41"/>
    <p:sldId id="1194" r:id="rId42"/>
    <p:sldId id="1160" r:id="rId43"/>
    <p:sldId id="1195" r:id="rId44"/>
    <p:sldId id="1467" r:id="rId45"/>
    <p:sldId id="1600" r:id="rId46"/>
    <p:sldId id="1589" r:id="rId47"/>
    <p:sldId id="1625" r:id="rId48"/>
    <p:sldId id="1601" r:id="rId49"/>
    <p:sldId id="1583" r:id="rId50"/>
    <p:sldId id="876" r:id="rId51"/>
    <p:sldId id="1616" r:id="rId52"/>
    <p:sldId id="1621" r:id="rId53"/>
    <p:sldId id="1624" r:id="rId54"/>
    <p:sldId id="1623" r:id="rId55"/>
    <p:sldId id="1626" r:id="rId56"/>
    <p:sldId id="1627" r:id="rId57"/>
    <p:sldId id="1588" r:id="rId58"/>
    <p:sldId id="1584" r:id="rId59"/>
    <p:sldId id="875" r:id="rId60"/>
    <p:sldId id="874" r:id="rId61"/>
    <p:sldId id="1617" r:id="rId62"/>
    <p:sldId id="1579" r:id="rId63"/>
    <p:sldId id="1620" r:id="rId64"/>
    <p:sldId id="1580" r:id="rId6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ADEE"/>
    <a:srgbClr val="FFCC00"/>
    <a:srgbClr val="F78C12"/>
    <a:srgbClr val="89A5D4"/>
    <a:srgbClr val="01042C"/>
    <a:srgbClr val="D6E1F1"/>
    <a:srgbClr val="0033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806" autoAdjust="0"/>
    <p:restoredTop sz="81356" autoAdjust="0"/>
  </p:normalViewPr>
  <p:slideViewPr>
    <p:cSldViewPr>
      <p:cViewPr varScale="1">
        <p:scale>
          <a:sx n="94" d="100"/>
          <a:sy n="94" d="100"/>
        </p:scale>
        <p:origin x="-1128" y="-102"/>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8A2AFADB-BA22-7814-370B-7B6FA349590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it-IT"/>
          </a:p>
        </p:txBody>
      </p:sp>
      <p:sp>
        <p:nvSpPr>
          <p:cNvPr id="23555" name="Rectangle 3">
            <a:extLst>
              <a:ext uri="{FF2B5EF4-FFF2-40B4-BE49-F238E27FC236}">
                <a16:creationId xmlns:a16="http://schemas.microsoft.com/office/drawing/2014/main" xmlns="" id="{1F220C55-3611-C384-5B98-3EC3C19CEF70}"/>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it-IT"/>
          </a:p>
        </p:txBody>
      </p:sp>
      <p:sp>
        <p:nvSpPr>
          <p:cNvPr id="3076" name="Rectangle 4">
            <a:extLst>
              <a:ext uri="{FF2B5EF4-FFF2-40B4-BE49-F238E27FC236}">
                <a16:creationId xmlns:a16="http://schemas.microsoft.com/office/drawing/2014/main" xmlns="" id="{D25E2CA6-7D0E-1473-DD23-42265C605B49}"/>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23557" name="Rectangle 5">
            <a:extLst>
              <a:ext uri="{FF2B5EF4-FFF2-40B4-BE49-F238E27FC236}">
                <a16:creationId xmlns:a16="http://schemas.microsoft.com/office/drawing/2014/main" xmlns="" id="{22EBC4AD-E0D4-D388-3756-0B29154F74E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noProof="0"/>
              <a:t>Click to edit Master text styles</a:t>
            </a:r>
          </a:p>
          <a:p>
            <a:pPr lvl="1"/>
            <a:r>
              <a:rPr lang="en-US" altLang="it-IT" noProof="0"/>
              <a:t>Second level</a:t>
            </a:r>
          </a:p>
          <a:p>
            <a:pPr lvl="2"/>
            <a:r>
              <a:rPr lang="en-US" altLang="it-IT" noProof="0"/>
              <a:t>Third level</a:t>
            </a:r>
          </a:p>
          <a:p>
            <a:pPr lvl="3"/>
            <a:r>
              <a:rPr lang="en-US" altLang="it-IT" noProof="0"/>
              <a:t>Fourth level</a:t>
            </a:r>
          </a:p>
          <a:p>
            <a:pPr lvl="4"/>
            <a:r>
              <a:rPr lang="en-US" altLang="it-IT" noProof="0"/>
              <a:t>Fifth level</a:t>
            </a:r>
          </a:p>
        </p:txBody>
      </p:sp>
      <p:sp>
        <p:nvSpPr>
          <p:cNvPr id="23558" name="Rectangle 6">
            <a:extLst>
              <a:ext uri="{FF2B5EF4-FFF2-40B4-BE49-F238E27FC236}">
                <a16:creationId xmlns:a16="http://schemas.microsoft.com/office/drawing/2014/main" xmlns="" id="{0D4A2E8C-BC4F-864C-5A55-9AD8681CFF75}"/>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it-IT"/>
          </a:p>
        </p:txBody>
      </p:sp>
      <p:sp>
        <p:nvSpPr>
          <p:cNvPr id="23559" name="Rectangle 7">
            <a:extLst>
              <a:ext uri="{FF2B5EF4-FFF2-40B4-BE49-F238E27FC236}">
                <a16:creationId xmlns:a16="http://schemas.microsoft.com/office/drawing/2014/main" xmlns="" id="{70BA97AF-08CD-EDFA-1016-A7271388C741}"/>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BDF5B71F-2E17-4DEC-A041-456AA3EA5E79}" type="slidenum">
              <a:rPr lang="en-US" altLang="it-IT"/>
              <a:pPr/>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a:extLst>
              <a:ext uri="{FF2B5EF4-FFF2-40B4-BE49-F238E27FC236}">
                <a16:creationId xmlns:a16="http://schemas.microsoft.com/office/drawing/2014/main" xmlns="" id="{04EE8291-D49C-D119-D505-47F9373EC9FB}"/>
              </a:ext>
            </a:extLst>
          </p:cNvPr>
          <p:cNvSpPr>
            <a:spLocks noGrp="1" noRot="1" noChangeAspect="1" noTextEdit="1"/>
          </p:cNvSpPr>
          <p:nvPr>
            <p:ph type="sldImg"/>
          </p:nvPr>
        </p:nvSpPr>
        <p:spPr>
          <a:ln/>
        </p:spPr>
      </p:sp>
      <p:sp>
        <p:nvSpPr>
          <p:cNvPr id="5123" name="Segnaposto note 2">
            <a:extLst>
              <a:ext uri="{FF2B5EF4-FFF2-40B4-BE49-F238E27FC236}">
                <a16:creationId xmlns:a16="http://schemas.microsoft.com/office/drawing/2014/main" xmlns="" id="{EBB90EBA-244C-0C0A-A67C-0FC1CA0D9EE9}"/>
              </a:ext>
            </a:extLst>
          </p:cNvPr>
          <p:cNvSpPr>
            <a:spLocks noGrp="1"/>
          </p:cNvSpPr>
          <p:nvPr>
            <p:ph type="body" idx="1"/>
          </p:nvPr>
        </p:nvSpPr>
        <p:spPr>
          <a:noFill/>
        </p:spPr>
        <p:txBody>
          <a:bodyPr/>
          <a:lstStyle/>
          <a:p>
            <a:endParaRPr lang="it-IT" altLang="it-IT" dirty="0"/>
          </a:p>
        </p:txBody>
      </p:sp>
      <p:sp>
        <p:nvSpPr>
          <p:cNvPr id="5124" name="Segnaposto numero diapositiva 3">
            <a:extLst>
              <a:ext uri="{FF2B5EF4-FFF2-40B4-BE49-F238E27FC236}">
                <a16:creationId xmlns:a16="http://schemas.microsoft.com/office/drawing/2014/main" xmlns="" id="{A6DA46AB-38B3-4E24-3E26-BB26D624BD6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CB8B60-21AC-409E-94D4-71E800117682}" type="slidenum">
              <a:rPr lang="en-US" altLang="it-IT"/>
              <a:pPr/>
              <a:t>1</a:t>
            </a:fld>
            <a:endParaRPr lang="en-US"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26</a:t>
            </a:fld>
            <a:endParaRPr lang="en-US" altLang="it-IT"/>
          </a:p>
        </p:txBody>
      </p:sp>
    </p:spTree>
    <p:extLst>
      <p:ext uri="{BB962C8B-B14F-4D97-AF65-F5344CB8AC3E}">
        <p14:creationId xmlns:p14="http://schemas.microsoft.com/office/powerpoint/2010/main" xmlns="" val="1131937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L’infezione da HP è un argomento molto dibattuto</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29</a:t>
            </a:fld>
            <a:endParaRPr lang="en-US" altLang="it-IT"/>
          </a:p>
        </p:txBody>
      </p:sp>
    </p:spTree>
    <p:extLst>
      <p:ext uri="{BB962C8B-B14F-4D97-AF65-F5344CB8AC3E}">
        <p14:creationId xmlns:p14="http://schemas.microsoft.com/office/powerpoint/2010/main" xmlns="" val="618844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STUDIo</a:t>
            </a:r>
            <a:r>
              <a:rPr lang="it-IT" dirty="0"/>
              <a:t> che dice che l’HP non altera l’outcome (in corso di presentazione devi dire le conclusioni che ci sono sopra)</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31</a:t>
            </a:fld>
            <a:endParaRPr lang="en-US" altLang="it-IT"/>
          </a:p>
        </p:txBody>
      </p:sp>
    </p:spTree>
    <p:extLst>
      <p:ext uri="{BB962C8B-B14F-4D97-AF65-F5344CB8AC3E}">
        <p14:creationId xmlns:p14="http://schemas.microsoft.com/office/powerpoint/2010/main" xmlns="" val="3169056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7000"/>
              </a:lnSpc>
              <a:spcBef>
                <a:spcPct val="30000"/>
              </a:spcBef>
              <a:spcAft>
                <a:spcPts val="800"/>
              </a:spcAft>
              <a:buClrTx/>
              <a:buSzTx/>
              <a:buFontTx/>
              <a:buNone/>
              <a:tabLst/>
              <a:defRPr/>
            </a:pPr>
            <a:r>
              <a:rPr lang="it-IT" dirty="0" err="1"/>
              <a:t>STUDIo</a:t>
            </a:r>
            <a:r>
              <a:rPr lang="it-IT" dirty="0"/>
              <a:t> che dice che l’HP non altera l’outcome (in corso di presentazione devi dire le conclusioni che ci sono sopra)</a:t>
            </a:r>
          </a:p>
          <a:p>
            <a:pPr>
              <a:lnSpc>
                <a:spcPct val="107000"/>
              </a:lnSpc>
              <a:spcAft>
                <a:spcPts val="800"/>
              </a:spcAft>
            </a:pPr>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32</a:t>
            </a:fld>
            <a:endParaRPr lang="en-US" altLang="it-IT"/>
          </a:p>
        </p:txBody>
      </p:sp>
    </p:spTree>
    <p:extLst>
      <p:ext uri="{BB962C8B-B14F-4D97-AF65-F5344CB8AC3E}">
        <p14:creationId xmlns:p14="http://schemas.microsoft.com/office/powerpoint/2010/main" xmlns="" val="341313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err="1"/>
              <a:t>STUDIo</a:t>
            </a:r>
            <a:r>
              <a:rPr lang="it-IT" dirty="0"/>
              <a:t> che dice che l’HP non altera l’outcome (in corso di presentazione devi dire le conclusioni che ci sono sopra)</a:t>
            </a:r>
          </a:p>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33</a:t>
            </a:fld>
            <a:endParaRPr lang="en-US" altLang="it-IT" dirty="0"/>
          </a:p>
        </p:txBody>
      </p:sp>
    </p:spTree>
    <p:extLst>
      <p:ext uri="{BB962C8B-B14F-4D97-AF65-F5344CB8AC3E}">
        <p14:creationId xmlns:p14="http://schemas.microsoft.com/office/powerpoint/2010/main" xmlns="" val="1966560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Ma quindi ora che abbiamo visto come si fa una EGDS di qualità e la necessità del campionamento bioptico con l’eventuale necessità di trattare l’HP, vediamo il razionale e a cosa serve effettivamente la EGDS </a:t>
            </a:r>
            <a:endParaRPr lang="it-IT" sz="1200" b="0" i="0" u="none" strike="noStrike" baseline="0" dirty="0">
              <a:latin typeface="STIX-Regular"/>
            </a:endParaRPr>
          </a:p>
          <a:p>
            <a:pPr algn="l"/>
            <a:endParaRPr lang="it-IT" sz="1200" b="0" i="0" u="none" strike="noStrike" baseline="0" dirty="0">
              <a:latin typeface="STIX-Regular"/>
            </a:endParaRPr>
          </a:p>
          <a:p>
            <a:pPr algn="l"/>
            <a:r>
              <a:rPr lang="it-IT" sz="1200" b="0" i="0" u="none" strike="noStrike" baseline="0" dirty="0" err="1">
                <a:latin typeface="STIX-Regular"/>
              </a:rPr>
              <a:t>However</a:t>
            </a:r>
            <a:r>
              <a:rPr lang="it-IT" sz="1200" b="0" i="0" u="none" strike="noStrike" baseline="0" dirty="0">
                <a:latin typeface="STIX-Regular"/>
              </a:rPr>
              <a:t>, the </a:t>
            </a:r>
            <a:r>
              <a:rPr lang="it-IT" sz="1200" b="0" i="0" u="none" strike="noStrike" baseline="0" dirty="0" err="1">
                <a:latin typeface="STIX-Regular"/>
              </a:rPr>
              <a:t>primary</a:t>
            </a:r>
            <a:r>
              <a:rPr lang="it-IT" sz="1200" b="0" i="0" u="none" strike="noStrike" baseline="0" dirty="0">
                <a:latin typeface="STIX-Regular"/>
              </a:rPr>
              <a:t> </a:t>
            </a:r>
            <a:r>
              <a:rPr lang="en-US" sz="1200" b="0" i="0" u="none" strike="noStrike" baseline="0" dirty="0">
                <a:latin typeface="STIX-Regular"/>
              </a:rPr>
              <a:t>strength of preoperative upper endoscopy lies not in the detection of hiatal hernias, but in its ability to diagnose </a:t>
            </a:r>
            <a:r>
              <a:rPr lang="it-IT" sz="1200" b="0" i="0" u="none" strike="noStrike" baseline="0" dirty="0" err="1">
                <a:latin typeface="STIX-Regular"/>
              </a:rPr>
              <a:t>dysplasias</a:t>
            </a:r>
            <a:r>
              <a:rPr lang="it-IT" sz="1200" b="0" i="0" u="none" strike="noStrike" baseline="0" dirty="0">
                <a:latin typeface="STIX-Regular"/>
              </a:rPr>
              <a:t>, </a:t>
            </a:r>
            <a:r>
              <a:rPr lang="it-IT" sz="1200" b="0" i="0" u="none" strike="noStrike" baseline="0" dirty="0" err="1">
                <a:latin typeface="STIX-Regular"/>
              </a:rPr>
              <a:t>malignancies</a:t>
            </a:r>
            <a:r>
              <a:rPr lang="it-IT" sz="1200" b="0" i="0" u="none" strike="noStrike" baseline="0" dirty="0">
                <a:latin typeface="STIX-Regular"/>
              </a:rPr>
              <a:t>, and severe </a:t>
            </a:r>
            <a:r>
              <a:rPr lang="it-IT" sz="1200" b="0" i="0" u="none" strike="noStrike" baseline="0" dirty="0" err="1">
                <a:latin typeface="STIX-Regular"/>
              </a:rPr>
              <a:t>reflux</a:t>
            </a:r>
            <a:r>
              <a:rPr lang="it-IT" sz="1200" b="0" i="0" u="none" strike="noStrike" baseline="0" dirty="0">
                <a:latin typeface="STIX-Regular"/>
              </a:rPr>
              <a:t> </a:t>
            </a:r>
            <a:r>
              <a:rPr lang="it-IT" sz="1200" b="0" i="0" u="none" strike="noStrike" baseline="0" dirty="0" err="1">
                <a:latin typeface="STIX-Regular"/>
              </a:rPr>
              <a:t>esophagitis</a:t>
            </a:r>
            <a:r>
              <a:rPr lang="it-IT" sz="1200" b="0" i="0" u="none" strike="noStrike" baseline="0" dirty="0">
                <a:latin typeface="STIX-Regular"/>
              </a:rPr>
              <a:t>, </a:t>
            </a:r>
            <a:r>
              <a:rPr lang="en-US" sz="1200" b="0" i="0" u="none" strike="noStrike" baseline="0" dirty="0">
                <a:latin typeface="STIX-Regular"/>
              </a:rPr>
              <a:t>which we consider essential before performing bariatric </a:t>
            </a:r>
            <a:r>
              <a:rPr lang="it-IT" sz="1200" b="0" i="0" u="none" strike="noStrike" baseline="0" dirty="0">
                <a:latin typeface="STIX-Regular"/>
              </a:rPr>
              <a:t>surgery.</a:t>
            </a:r>
            <a:endParaRPr lang="en-US" sz="1200" b="0" i="0" u="none" strike="noStrike" baseline="0" dirty="0">
              <a:latin typeface="URWPalladioL-Roma"/>
            </a:endParaRPr>
          </a:p>
          <a:p>
            <a:pPr algn="l"/>
            <a:endParaRPr lang="en-US" sz="1200" b="0" i="0" u="none" strike="noStrike" baseline="0" dirty="0">
              <a:latin typeface="URWPalladioL-Roma"/>
            </a:endParaRPr>
          </a:p>
          <a:p>
            <a:pPr algn="l"/>
            <a:r>
              <a:rPr lang="en-US" sz="1200" b="0" i="0" u="none" strike="noStrike" baseline="0" dirty="0">
                <a:latin typeface="URWPalladioL-Roma"/>
              </a:rPr>
              <a:t>Examination can provide additional information that warrants qualification for bariatric surgery, selection of its type, and necessity of concomitant surgical procedures (e.g., hiatal hernia repair) and preoperative treatment (e.g., eradication of </a:t>
            </a:r>
            <a:r>
              <a:rPr lang="en-US" sz="1200" b="0" i="0" u="none" strike="noStrike" baseline="0" dirty="0">
                <a:latin typeface="URWPalladioL-Ital"/>
              </a:rPr>
              <a:t>Helicobacter pylori</a:t>
            </a:r>
            <a:r>
              <a:rPr lang="en-US" sz="1200" b="0" i="0" u="none" strike="noStrike" baseline="0" dirty="0">
                <a:latin typeface="URWPalladioL-Roma"/>
              </a:rPr>
              <a:t>).</a:t>
            </a:r>
            <a:endParaRPr lang="it-IT" dirty="0"/>
          </a:p>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35</a:t>
            </a:fld>
            <a:endParaRPr lang="en-US" altLang="it-IT"/>
          </a:p>
        </p:txBody>
      </p:sp>
    </p:spTree>
    <p:extLst>
      <p:ext uri="{BB962C8B-B14F-4D97-AF65-F5344CB8AC3E}">
        <p14:creationId xmlns:p14="http://schemas.microsoft.com/office/powerpoint/2010/main" xmlns="" val="1858054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xmlns="" id="{41FF808E-ED8D-EB88-3636-068EC7A17160}"/>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D8DF05-E55F-4812-B056-7AAA5C616940}" type="slidenum">
              <a:rPr lang="en-US" altLang="it-IT">
                <a:solidFill>
                  <a:srgbClr val="000000"/>
                </a:solidFill>
              </a:rPr>
              <a:pPr/>
              <a:t>37</a:t>
            </a:fld>
            <a:endParaRPr lang="en-US" altLang="it-IT">
              <a:solidFill>
                <a:srgbClr val="000000"/>
              </a:solidFill>
            </a:endParaRPr>
          </a:p>
        </p:txBody>
      </p:sp>
      <p:sp>
        <p:nvSpPr>
          <p:cNvPr id="15363" name="Rectangle 7">
            <a:extLst>
              <a:ext uri="{FF2B5EF4-FFF2-40B4-BE49-F238E27FC236}">
                <a16:creationId xmlns:a16="http://schemas.microsoft.com/office/drawing/2014/main" xmlns="" id="{73B0D4B1-2152-74B0-AF1B-E2EA89ED19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4CA1522B-F76E-4996-B0D8-1034DC9DA17B}" type="slidenum">
              <a:rPr lang="en-US" altLang="it-IT" sz="1200">
                <a:solidFill>
                  <a:srgbClr val="000000"/>
                </a:solidFill>
              </a:rPr>
              <a:pPr algn="r"/>
              <a:t>37</a:t>
            </a:fld>
            <a:endParaRPr lang="en-US" altLang="it-IT" sz="1200">
              <a:solidFill>
                <a:srgbClr val="000000"/>
              </a:solidFill>
            </a:endParaRPr>
          </a:p>
        </p:txBody>
      </p:sp>
      <p:sp>
        <p:nvSpPr>
          <p:cNvPr id="15364" name="Rectangle 7">
            <a:extLst>
              <a:ext uri="{FF2B5EF4-FFF2-40B4-BE49-F238E27FC236}">
                <a16:creationId xmlns:a16="http://schemas.microsoft.com/office/drawing/2014/main" xmlns="" id="{A28510ED-57B8-1DA2-D99A-1CF0F531C95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33AC60BB-4736-417D-BCA6-1C0E5D98A9A1}" type="slidenum">
              <a:rPr lang="en-US" altLang="it-IT" sz="1200">
                <a:solidFill>
                  <a:srgbClr val="000000"/>
                </a:solidFill>
              </a:rPr>
              <a:pPr algn="r"/>
              <a:t>37</a:t>
            </a:fld>
            <a:endParaRPr lang="en-US" altLang="it-IT" sz="1200">
              <a:solidFill>
                <a:srgbClr val="000000"/>
              </a:solidFill>
            </a:endParaRPr>
          </a:p>
        </p:txBody>
      </p:sp>
      <p:sp>
        <p:nvSpPr>
          <p:cNvPr id="15365" name="Segnaposto immagine diapositiva 1">
            <a:extLst>
              <a:ext uri="{FF2B5EF4-FFF2-40B4-BE49-F238E27FC236}">
                <a16:creationId xmlns:a16="http://schemas.microsoft.com/office/drawing/2014/main" xmlns="" id="{C79F3ECB-508B-2D94-10EB-6FA088E05369}"/>
              </a:ext>
            </a:extLst>
          </p:cNvPr>
          <p:cNvSpPr>
            <a:spLocks noGrp="1" noRot="1" noChangeAspect="1" noTextEdit="1"/>
          </p:cNvSpPr>
          <p:nvPr>
            <p:ph type="sldImg"/>
          </p:nvPr>
        </p:nvSpPr>
        <p:spPr>
          <a:ln/>
        </p:spPr>
      </p:sp>
      <p:sp>
        <p:nvSpPr>
          <p:cNvPr id="94214" name="Segnaposto note 2">
            <a:extLst>
              <a:ext uri="{FF2B5EF4-FFF2-40B4-BE49-F238E27FC236}">
                <a16:creationId xmlns:a16="http://schemas.microsoft.com/office/drawing/2014/main" xmlns="" id="{0413F9C2-E1BF-9DA6-76E1-3F32FB3AD0E5}"/>
              </a:ext>
            </a:extLst>
          </p:cNvPr>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r>
              <a:rPr lang="it-IT" dirty="0" err="1">
                <a:latin typeface="Arial" charset="0"/>
                <a:ea typeface="ＭＳ Ｐゴシック" charset="0"/>
                <a:cs typeface="+mn-cs"/>
              </a:rPr>
              <a:t>Reflussogeno</a:t>
            </a:r>
            <a:r>
              <a:rPr lang="it-IT" dirty="0">
                <a:latin typeface="Arial" charset="0"/>
                <a:ea typeface="ＭＳ Ｐゴシック" charset="0"/>
                <a:cs typeface="+mn-cs"/>
              </a:rPr>
              <a:t> vs non </a:t>
            </a:r>
            <a:r>
              <a:rPr lang="it-IT" dirty="0" err="1">
                <a:latin typeface="Arial" charset="0"/>
                <a:ea typeface="ＭＳ Ｐゴシック" charset="0"/>
                <a:cs typeface="+mn-cs"/>
              </a:rPr>
              <a:t>reflussogeno</a:t>
            </a:r>
            <a:endParaRPr lang="it-IT" dirty="0">
              <a:latin typeface="Arial" charset="0"/>
              <a:ea typeface="ＭＳ Ｐゴシック" charset="0"/>
              <a:cs typeface="+mn-cs"/>
            </a:endParaRPr>
          </a:p>
        </p:txBody>
      </p:sp>
      <p:sp>
        <p:nvSpPr>
          <p:cNvPr id="15367" name="Segnaposto numero diapositiva 3">
            <a:extLst>
              <a:ext uri="{FF2B5EF4-FFF2-40B4-BE49-F238E27FC236}">
                <a16:creationId xmlns:a16="http://schemas.microsoft.com/office/drawing/2014/main" xmlns="" id="{BFBCDE79-636B-460F-B1A3-90CD684ECC8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B2B016FF-8DCC-43A1-BD6D-5DFE3C390D59}" type="slidenum">
              <a:rPr lang="it-IT" altLang="it-IT" sz="1200">
                <a:solidFill>
                  <a:srgbClr val="000000"/>
                </a:solidFill>
              </a:rPr>
              <a:pPr algn="r"/>
              <a:t>37</a:t>
            </a:fld>
            <a:endParaRPr lang="it-IT" altLang="it-IT" sz="1200">
              <a:solidFill>
                <a:srgbClr val="000000"/>
              </a:solidFill>
            </a:endParaRPr>
          </a:p>
        </p:txBody>
      </p:sp>
    </p:spTree>
    <p:extLst>
      <p:ext uri="{BB962C8B-B14F-4D97-AF65-F5344CB8AC3E}">
        <p14:creationId xmlns:p14="http://schemas.microsoft.com/office/powerpoint/2010/main" xmlns="" val="223430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presence of a hiatal hernia and endoscopic signs of reflux esophagitis represent a relative contraindication to SG because of an increased risk of the development of de novo GERD-type symptoms and esophageal mucosa injury after SG. </a:t>
            </a:r>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38</a:t>
            </a:fld>
            <a:endParaRPr lang="en-US" altLang="it-IT"/>
          </a:p>
        </p:txBody>
      </p:sp>
    </p:spTree>
    <p:extLst>
      <p:ext uri="{BB962C8B-B14F-4D97-AF65-F5344CB8AC3E}">
        <p14:creationId xmlns:p14="http://schemas.microsoft.com/office/powerpoint/2010/main" xmlns="" val="12758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 Computational results point out the actual influence of surgical parameters on stomach mechanical functionality concerning stomach capacity and stiffness (Figures 4 and 5) but also mechanical stimulation of gastric receptors (Figures 6 and</a:t>
            </a:r>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40</a:t>
            </a:fld>
            <a:endParaRPr lang="en-US" altLang="it-IT"/>
          </a:p>
        </p:txBody>
      </p:sp>
    </p:spTree>
    <p:extLst>
      <p:ext uri="{BB962C8B-B14F-4D97-AF65-F5344CB8AC3E}">
        <p14:creationId xmlns:p14="http://schemas.microsoft.com/office/powerpoint/2010/main" xmlns="" val="1858361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Manometria alterata post-LSG</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43</a:t>
            </a:fld>
            <a:endParaRPr lang="en-US" altLang="it-IT"/>
          </a:p>
        </p:txBody>
      </p:sp>
    </p:spTree>
    <p:extLst>
      <p:ext uri="{BB962C8B-B14F-4D97-AF65-F5344CB8AC3E}">
        <p14:creationId xmlns:p14="http://schemas.microsoft.com/office/powerpoint/2010/main" xmlns="" val="2527096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0" i="0" u="none" strike="noStrike" baseline="0" dirty="0" err="1">
                <a:solidFill>
                  <a:srgbClr val="000000"/>
                </a:solidFill>
                <a:latin typeface="URWPalladioL-Roma"/>
              </a:rPr>
              <a:t>Bariatric</a:t>
            </a:r>
            <a:r>
              <a:rPr lang="it-IT" sz="1200" b="0" i="0" u="none" strike="noStrike" baseline="0" dirty="0">
                <a:solidFill>
                  <a:srgbClr val="000000"/>
                </a:solidFill>
                <a:latin typeface="URWPalladioL-Roma"/>
              </a:rPr>
              <a:t> </a:t>
            </a:r>
            <a:r>
              <a:rPr lang="en-US" sz="1200" b="0" i="0" u="none" strike="noStrike" baseline="0" dirty="0">
                <a:solidFill>
                  <a:srgbClr val="000000"/>
                </a:solidFill>
                <a:latin typeface="URWPalladioL-Roma"/>
              </a:rPr>
              <a:t>surgery is the most effective method to obtain a sustained reduction in body weight [</a:t>
            </a:r>
            <a:r>
              <a:rPr lang="en-US" sz="1200" b="0" i="0" u="none" strike="noStrike" baseline="0" dirty="0">
                <a:solidFill>
                  <a:srgbClr val="0875B8"/>
                </a:solidFill>
                <a:latin typeface="URWPalladioL-Roma"/>
              </a:rPr>
              <a:t>4</a:t>
            </a:r>
            <a:r>
              <a:rPr lang="en-US" sz="1200" b="0" i="0" u="none" strike="noStrike" baseline="0" dirty="0">
                <a:solidFill>
                  <a:srgbClr val="000000"/>
                </a:solidFill>
                <a:latin typeface="URWPalladioL-Roma"/>
              </a:rPr>
              <a:t>]. The most frequently performed bariatric procedures are laparoscopic sleeve gastrectomy (LSG) and Roux-en-Y gastric bypass (RYGB) [</a:t>
            </a:r>
            <a:r>
              <a:rPr lang="en-US" sz="1200" b="0" i="0" u="none" strike="noStrike" baseline="0" dirty="0">
                <a:solidFill>
                  <a:srgbClr val="0875B8"/>
                </a:solidFill>
                <a:latin typeface="URWPalladioL-Roma"/>
              </a:rPr>
              <a:t>5</a:t>
            </a:r>
            <a:r>
              <a:rPr lang="en-US" sz="1200" b="0" i="0" u="none" strike="noStrike" baseline="0" dirty="0">
                <a:solidFill>
                  <a:srgbClr val="000000"/>
                </a:solidFill>
                <a:latin typeface="URWPalladioL-Roma"/>
              </a:rPr>
              <a:t>]</a:t>
            </a:r>
            <a:endParaRPr lang="en-US" dirty="0"/>
          </a:p>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a:t>
            </a:fld>
            <a:endParaRPr lang="en-US" altLang="it-IT"/>
          </a:p>
        </p:txBody>
      </p:sp>
    </p:spTree>
    <p:extLst>
      <p:ext uri="{BB962C8B-B14F-4D97-AF65-F5344CB8AC3E}">
        <p14:creationId xmlns:p14="http://schemas.microsoft.com/office/powerpoint/2010/main" xmlns="" val="1194159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0" i="0" u="none" strike="noStrike" baseline="0" dirty="0">
                <a:latin typeface="STIX-Regular"/>
              </a:rPr>
              <a:t>17. </a:t>
            </a:r>
            <a:r>
              <a:rPr lang="it-IT" sz="1200" b="0" i="0" u="none" strike="noStrike" baseline="0" dirty="0" err="1">
                <a:latin typeface="STIX-Regular"/>
              </a:rPr>
              <a:t>Wolnerhanssen</a:t>
            </a:r>
            <a:r>
              <a:rPr lang="it-IT" sz="1200" b="0" i="0" u="none" strike="noStrike" baseline="0" dirty="0">
                <a:latin typeface="STIX-Regular"/>
              </a:rPr>
              <a:t> BK, </a:t>
            </a:r>
            <a:r>
              <a:rPr lang="it-IT" sz="1200" b="0" i="0" u="none" strike="noStrike" baseline="0" dirty="0" err="1">
                <a:latin typeface="STIX-Regular"/>
              </a:rPr>
              <a:t>Peterli</a:t>
            </a:r>
            <a:r>
              <a:rPr lang="it-IT" sz="1200" b="0" i="0" u="none" strike="noStrike" baseline="0" dirty="0">
                <a:latin typeface="STIX-Regular"/>
              </a:rPr>
              <a:t> R, </a:t>
            </a:r>
            <a:r>
              <a:rPr lang="it-IT" sz="1200" b="0" i="0" u="none" strike="noStrike" baseline="0" dirty="0" err="1">
                <a:latin typeface="STIX-Regular"/>
              </a:rPr>
              <a:t>Hurme</a:t>
            </a:r>
            <a:r>
              <a:rPr lang="it-IT" sz="1200" b="0" i="0" u="none" strike="noStrike" baseline="0" dirty="0">
                <a:latin typeface="STIX-Regular"/>
              </a:rPr>
              <a:t> S, </a:t>
            </a:r>
            <a:r>
              <a:rPr lang="it-IT" sz="1200" b="0" i="0" u="none" strike="noStrike" baseline="0" dirty="0" err="1">
                <a:latin typeface="STIX-Regular"/>
              </a:rPr>
              <a:t>Bueter</a:t>
            </a:r>
            <a:r>
              <a:rPr lang="it-IT" sz="1200" b="0" i="0" u="none" strike="noStrike" baseline="0" dirty="0">
                <a:latin typeface="STIX-Regular"/>
              </a:rPr>
              <a:t> M, </a:t>
            </a:r>
            <a:r>
              <a:rPr lang="it-IT" sz="1200" b="0" i="0" u="none" strike="noStrike" baseline="0" dirty="0" err="1">
                <a:latin typeface="STIX-Regular"/>
              </a:rPr>
              <a:t>Helmio</a:t>
            </a:r>
            <a:r>
              <a:rPr lang="it-IT" sz="1200" b="0" i="0" u="none" strike="noStrike" baseline="0" dirty="0">
                <a:latin typeface="STIX-Regular"/>
              </a:rPr>
              <a:t> M,</a:t>
            </a:r>
          </a:p>
          <a:p>
            <a:pPr algn="l"/>
            <a:r>
              <a:rPr lang="it-IT" sz="1200" b="0" i="0" u="none" strike="noStrike" baseline="0" dirty="0" err="1">
                <a:latin typeface="STIX-Regular"/>
              </a:rPr>
              <a:t>Juuti</a:t>
            </a:r>
            <a:r>
              <a:rPr lang="it-IT" sz="1200" b="0" i="0" u="none" strike="noStrike" baseline="0" dirty="0">
                <a:latin typeface="STIX-Regular"/>
              </a:rPr>
              <a:t> A et al (2021) </a:t>
            </a:r>
            <a:r>
              <a:rPr lang="it-IT" sz="1200" b="0" i="0" u="none" strike="noStrike" baseline="0" dirty="0" err="1">
                <a:latin typeface="STIX-Regular"/>
              </a:rPr>
              <a:t>Laparoscopic</a:t>
            </a:r>
            <a:r>
              <a:rPr lang="it-IT" sz="1200" b="0" i="0" u="none" strike="noStrike" baseline="0" dirty="0">
                <a:latin typeface="STIX-Regular"/>
              </a:rPr>
              <a:t> Roux-en-Y </a:t>
            </a:r>
            <a:r>
              <a:rPr lang="it-IT" sz="1200" b="0" i="0" u="none" strike="noStrike" baseline="0" dirty="0" err="1">
                <a:latin typeface="STIX-Regular"/>
              </a:rPr>
              <a:t>gastric</a:t>
            </a:r>
            <a:r>
              <a:rPr lang="it-IT" sz="1200" b="0" i="0" u="none" strike="noStrike" baseline="0" dirty="0">
                <a:latin typeface="STIX-Regular"/>
              </a:rPr>
              <a:t> bypass versus</a:t>
            </a:r>
          </a:p>
          <a:p>
            <a:pPr algn="l"/>
            <a:r>
              <a:rPr lang="en-US" sz="1200" b="0" i="0" u="none" strike="noStrike" baseline="0" dirty="0">
                <a:latin typeface="STIX-Regular"/>
              </a:rPr>
              <a:t>laparoscopic sleeve gastrectomy: 5-year outcomes of merged</a:t>
            </a:r>
          </a:p>
          <a:p>
            <a:pPr algn="l"/>
            <a:r>
              <a:rPr lang="en-US" sz="1200" b="0" i="0" u="none" strike="noStrike" baseline="0" dirty="0">
                <a:latin typeface="STIX-Regular"/>
              </a:rPr>
              <a:t>data from two randomized clinical trials (SLEEVEPASS and SMBOSS).</a:t>
            </a:r>
          </a:p>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46</a:t>
            </a:fld>
            <a:endParaRPr lang="en-US" altLang="it-IT"/>
          </a:p>
        </p:txBody>
      </p:sp>
    </p:spTree>
    <p:extLst>
      <p:ext uri="{BB962C8B-B14F-4D97-AF65-F5344CB8AC3E}">
        <p14:creationId xmlns:p14="http://schemas.microsoft.com/office/powerpoint/2010/main" xmlns="" val="3125572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1F8D1FF-FF57-460A-FABE-1D1D91DEBD0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6C881E2A-EB1E-8A1F-EAEB-258C18860D2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7ECB1658-3D26-B2CA-DFBF-A4ED5101FC08}"/>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xmlns="" id="{C6A040DA-AD20-2CDD-62D0-C49CA7D0DA09}"/>
              </a:ext>
            </a:extLst>
          </p:cNvPr>
          <p:cNvSpPr>
            <a:spLocks noGrp="1"/>
          </p:cNvSpPr>
          <p:nvPr>
            <p:ph type="sldNum" sz="quarter" idx="5"/>
          </p:nvPr>
        </p:nvSpPr>
        <p:spPr/>
        <p:txBody>
          <a:bodyPr/>
          <a:lstStyle/>
          <a:p>
            <a:fld id="{BDF5B71F-2E17-4DEC-A041-456AA3EA5E79}" type="slidenum">
              <a:rPr lang="en-US" altLang="it-IT" smtClean="0"/>
              <a:pPr/>
              <a:t>47</a:t>
            </a:fld>
            <a:endParaRPr lang="en-US" altLang="it-IT"/>
          </a:p>
        </p:txBody>
      </p:sp>
    </p:spTree>
    <p:extLst>
      <p:ext uri="{BB962C8B-B14F-4D97-AF65-F5344CB8AC3E}">
        <p14:creationId xmlns:p14="http://schemas.microsoft.com/office/powerpoint/2010/main" xmlns="" val="791761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B6B7B2A-1626-64E5-CF37-A7AA187F9659}"/>
            </a:ext>
          </a:extLst>
        </p:cNvPr>
        <p:cNvGrpSpPr/>
        <p:nvPr/>
      </p:nvGrpSpPr>
      <p:grpSpPr>
        <a:xfrm>
          <a:off x="0" y="0"/>
          <a:ext cx="0" cy="0"/>
          <a:chOff x="0" y="0"/>
          <a:chExt cx="0" cy="0"/>
        </a:xfrm>
      </p:grpSpPr>
      <p:sp>
        <p:nvSpPr>
          <p:cNvPr id="15362" name="Rectangle 7">
            <a:extLst>
              <a:ext uri="{FF2B5EF4-FFF2-40B4-BE49-F238E27FC236}">
                <a16:creationId xmlns:a16="http://schemas.microsoft.com/office/drawing/2014/main" xmlns="" id="{9938DE81-AFD6-67E3-1DBF-314A25B14E66}"/>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1D8DF05-E55F-4812-B056-7AAA5C616940}" type="slidenum">
              <a:rPr lang="en-US" altLang="it-IT">
                <a:solidFill>
                  <a:srgbClr val="000000"/>
                </a:solidFill>
              </a:rPr>
              <a:pPr/>
              <a:t>49</a:t>
            </a:fld>
            <a:endParaRPr lang="en-US" altLang="it-IT">
              <a:solidFill>
                <a:srgbClr val="000000"/>
              </a:solidFill>
            </a:endParaRPr>
          </a:p>
        </p:txBody>
      </p:sp>
      <p:sp>
        <p:nvSpPr>
          <p:cNvPr id="15363" name="Rectangle 7">
            <a:extLst>
              <a:ext uri="{FF2B5EF4-FFF2-40B4-BE49-F238E27FC236}">
                <a16:creationId xmlns:a16="http://schemas.microsoft.com/office/drawing/2014/main" xmlns="" id="{86602AA1-F663-FF6D-C5FF-0B008FBA40A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4CA1522B-F76E-4996-B0D8-1034DC9DA17B}" type="slidenum">
              <a:rPr lang="en-US" altLang="it-IT" sz="1200">
                <a:solidFill>
                  <a:srgbClr val="000000"/>
                </a:solidFill>
              </a:rPr>
              <a:pPr algn="r"/>
              <a:t>49</a:t>
            </a:fld>
            <a:endParaRPr lang="en-US" altLang="it-IT" sz="1200">
              <a:solidFill>
                <a:srgbClr val="000000"/>
              </a:solidFill>
            </a:endParaRPr>
          </a:p>
        </p:txBody>
      </p:sp>
      <p:sp>
        <p:nvSpPr>
          <p:cNvPr id="15364" name="Rectangle 7">
            <a:extLst>
              <a:ext uri="{FF2B5EF4-FFF2-40B4-BE49-F238E27FC236}">
                <a16:creationId xmlns:a16="http://schemas.microsoft.com/office/drawing/2014/main" xmlns="" id="{C6DE4F41-C1AA-FE61-8861-B646F7E143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33AC60BB-4736-417D-BCA6-1C0E5D98A9A1}" type="slidenum">
              <a:rPr lang="en-US" altLang="it-IT" sz="1200">
                <a:solidFill>
                  <a:srgbClr val="000000"/>
                </a:solidFill>
              </a:rPr>
              <a:pPr algn="r"/>
              <a:t>49</a:t>
            </a:fld>
            <a:endParaRPr lang="en-US" altLang="it-IT" sz="1200">
              <a:solidFill>
                <a:srgbClr val="000000"/>
              </a:solidFill>
            </a:endParaRPr>
          </a:p>
        </p:txBody>
      </p:sp>
      <p:sp>
        <p:nvSpPr>
          <p:cNvPr id="15365" name="Segnaposto immagine diapositiva 1">
            <a:extLst>
              <a:ext uri="{FF2B5EF4-FFF2-40B4-BE49-F238E27FC236}">
                <a16:creationId xmlns:a16="http://schemas.microsoft.com/office/drawing/2014/main" xmlns="" id="{0ED38101-EE3C-D3F6-3183-B19DBDB52526}"/>
              </a:ext>
            </a:extLst>
          </p:cNvPr>
          <p:cNvSpPr>
            <a:spLocks noGrp="1" noRot="1" noChangeAspect="1" noTextEdit="1"/>
          </p:cNvSpPr>
          <p:nvPr>
            <p:ph type="sldImg"/>
          </p:nvPr>
        </p:nvSpPr>
        <p:spPr>
          <a:ln/>
        </p:spPr>
      </p:sp>
      <p:sp>
        <p:nvSpPr>
          <p:cNvPr id="94214" name="Segnaposto note 2">
            <a:extLst>
              <a:ext uri="{FF2B5EF4-FFF2-40B4-BE49-F238E27FC236}">
                <a16:creationId xmlns:a16="http://schemas.microsoft.com/office/drawing/2014/main" xmlns="" id="{0CA045FF-2B7A-A50C-8763-5CF157CDC19C}"/>
              </a:ext>
            </a:extLst>
          </p:cNvPr>
          <p:cNvSpPr>
            <a:spLocks noGrp="1"/>
          </p:cNvSpPr>
          <p:nvPr>
            <p:ph type="body" idx="1"/>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eaLnBrk="1" hangingPunct="1">
              <a:defRPr/>
            </a:pPr>
            <a:endParaRPr lang="it-IT" dirty="0">
              <a:latin typeface="Arial" charset="0"/>
              <a:ea typeface="ＭＳ Ｐゴシック" charset="0"/>
              <a:cs typeface="+mn-cs"/>
            </a:endParaRPr>
          </a:p>
        </p:txBody>
      </p:sp>
      <p:sp>
        <p:nvSpPr>
          <p:cNvPr id="15367" name="Segnaposto numero diapositiva 3">
            <a:extLst>
              <a:ext uri="{FF2B5EF4-FFF2-40B4-BE49-F238E27FC236}">
                <a16:creationId xmlns:a16="http://schemas.microsoft.com/office/drawing/2014/main" xmlns="" id="{FBF5FAC2-8A60-F124-822E-D62B07E0DBA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fld id="{B2B016FF-8DCC-43A1-BD6D-5DFE3C390D59}" type="slidenum">
              <a:rPr lang="it-IT" altLang="it-IT" sz="1200">
                <a:solidFill>
                  <a:srgbClr val="000000"/>
                </a:solidFill>
              </a:rPr>
              <a:pPr algn="r"/>
              <a:t>49</a:t>
            </a:fld>
            <a:endParaRPr lang="it-IT" altLang="it-IT" sz="1200">
              <a:solidFill>
                <a:srgbClr val="000000"/>
              </a:solidFill>
            </a:endParaRPr>
          </a:p>
        </p:txBody>
      </p:sp>
    </p:spTree>
    <p:extLst>
      <p:ext uri="{BB962C8B-B14F-4D97-AF65-F5344CB8AC3E}">
        <p14:creationId xmlns:p14="http://schemas.microsoft.com/office/powerpoint/2010/main" xmlns="" val="9769483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200" b="0" i="0" u="none" strike="noStrike" baseline="0" dirty="0" err="1">
                <a:solidFill>
                  <a:srgbClr val="2197D2"/>
                </a:solidFill>
                <a:latin typeface="AdvOT15e8cdec"/>
              </a:rPr>
              <a:t>Hampel</a:t>
            </a:r>
            <a:r>
              <a:rPr lang="it-IT" sz="1200" b="0" i="0" u="none" strike="noStrike" baseline="0" dirty="0">
                <a:solidFill>
                  <a:srgbClr val="2197D2"/>
                </a:solidFill>
                <a:latin typeface="AdvOT15e8cdec"/>
              </a:rPr>
              <a:t> H, Abraham NS, El-</a:t>
            </a:r>
            <a:r>
              <a:rPr lang="it-IT" sz="1200" b="0" i="0" u="none" strike="noStrike" baseline="0" dirty="0" err="1">
                <a:solidFill>
                  <a:srgbClr val="2197D2"/>
                </a:solidFill>
                <a:latin typeface="AdvOT15e8cdec"/>
              </a:rPr>
              <a:t>Serag</a:t>
            </a:r>
            <a:r>
              <a:rPr lang="it-IT" sz="1200" b="0" i="0" u="none" strike="noStrike" baseline="0" dirty="0">
                <a:solidFill>
                  <a:srgbClr val="2197D2"/>
                </a:solidFill>
                <a:latin typeface="AdvOT15e8cdec"/>
              </a:rPr>
              <a:t> HB. Meta-</a:t>
            </a:r>
            <a:r>
              <a:rPr lang="it-IT" sz="1200" b="0" i="0" u="none" strike="noStrike" baseline="0" dirty="0" err="1">
                <a:solidFill>
                  <a:srgbClr val="2197D2"/>
                </a:solidFill>
                <a:latin typeface="AdvOT15e8cdec"/>
              </a:rPr>
              <a:t>analysis</a:t>
            </a:r>
            <a:r>
              <a:rPr lang="it-IT" sz="1200" b="0" i="0" u="none" strike="noStrike" baseline="0" dirty="0">
                <a:solidFill>
                  <a:srgbClr val="2197D2"/>
                </a:solidFill>
                <a:latin typeface="AdvOT15e8cdec"/>
              </a:rPr>
              <a:t>: </a:t>
            </a:r>
            <a:r>
              <a:rPr lang="it-IT" sz="1200" b="0" i="0" u="none" strike="noStrike" baseline="0" dirty="0" err="1">
                <a:solidFill>
                  <a:srgbClr val="2197D2"/>
                </a:solidFill>
                <a:latin typeface="AdvOT15e8cdec"/>
              </a:rPr>
              <a:t>obesity</a:t>
            </a:r>
            <a:r>
              <a:rPr lang="it-IT" sz="1200" b="0" i="0" u="none" strike="noStrike" baseline="0" dirty="0">
                <a:solidFill>
                  <a:srgbClr val="2197D2"/>
                </a:solidFill>
                <a:latin typeface="AdvOT15e8cdec"/>
              </a:rPr>
              <a:t> and the</a:t>
            </a:r>
          </a:p>
          <a:p>
            <a:pPr algn="l"/>
            <a:r>
              <a:rPr lang="en-US" sz="1200" b="0" i="0" u="none" strike="noStrike" baseline="0" dirty="0">
                <a:solidFill>
                  <a:srgbClr val="2197D2"/>
                </a:solidFill>
                <a:latin typeface="AdvOT15e8cdec"/>
              </a:rPr>
              <a:t>risk for gastroesophageal reflux disease and its complications. Ann</a:t>
            </a:r>
          </a:p>
          <a:p>
            <a:pPr algn="l"/>
            <a:r>
              <a:rPr lang="it-IT" sz="1200" b="0" i="0" u="none" strike="noStrike" baseline="0" dirty="0" err="1">
                <a:solidFill>
                  <a:srgbClr val="2197D2"/>
                </a:solidFill>
                <a:latin typeface="AdvOT15e8cdec"/>
              </a:rPr>
              <a:t>Intern</a:t>
            </a:r>
            <a:r>
              <a:rPr lang="it-IT" sz="1200" b="0" i="0" u="none" strike="noStrike" baseline="0" dirty="0">
                <a:solidFill>
                  <a:srgbClr val="2197D2"/>
                </a:solidFill>
                <a:latin typeface="AdvOT15e8cdec"/>
              </a:rPr>
              <a:t> </a:t>
            </a:r>
            <a:r>
              <a:rPr lang="it-IT" sz="1200" b="0" i="0" u="none" strike="noStrike" baseline="0" dirty="0" err="1">
                <a:solidFill>
                  <a:srgbClr val="2197D2"/>
                </a:solidFill>
                <a:latin typeface="AdvOT15e8cdec"/>
              </a:rPr>
              <a:t>Med</a:t>
            </a:r>
            <a:r>
              <a:rPr lang="it-IT" sz="1200" b="0" i="0" u="none" strike="noStrike" baseline="0" dirty="0">
                <a:solidFill>
                  <a:srgbClr val="2197D2"/>
                </a:solidFill>
                <a:latin typeface="AdvOT15e8cdec"/>
              </a:rPr>
              <a:t> 2005;143:199-211</a:t>
            </a:r>
            <a:r>
              <a:rPr lang="it-IT" sz="1200" b="0" i="0" u="none" strike="noStrike" baseline="0" dirty="0">
                <a:solidFill>
                  <a:srgbClr val="000000"/>
                </a:solidFill>
                <a:latin typeface="AdvOT15e8cdec"/>
              </a:rPr>
              <a:t>.</a:t>
            </a:r>
          </a:p>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50</a:t>
            </a:fld>
            <a:endParaRPr lang="en-US" altLang="it-IT"/>
          </a:p>
        </p:txBody>
      </p:sp>
    </p:spTree>
    <p:extLst>
      <p:ext uri="{BB962C8B-B14F-4D97-AF65-F5344CB8AC3E}">
        <p14:creationId xmlns:p14="http://schemas.microsoft.com/office/powerpoint/2010/main" xmlns="" val="682577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2000" b="0" i="0" u="none" strike="noStrike" baseline="0" dirty="0">
                <a:solidFill>
                  <a:srgbClr val="000000"/>
                </a:solidFill>
                <a:latin typeface="Janson Text LT"/>
              </a:rPr>
              <a:t>9. Salama A, </a:t>
            </a:r>
            <a:r>
              <a:rPr lang="it-IT" sz="2000" b="0" i="0" u="none" strike="noStrike" baseline="0" dirty="0" err="1">
                <a:solidFill>
                  <a:srgbClr val="000000"/>
                </a:solidFill>
                <a:latin typeface="Janson Text LT"/>
              </a:rPr>
              <a:t>Saafan</a:t>
            </a:r>
            <a:r>
              <a:rPr lang="it-IT" sz="2000" b="0" i="0" u="none" strike="noStrike" baseline="0" dirty="0">
                <a:solidFill>
                  <a:srgbClr val="000000"/>
                </a:solidFill>
                <a:latin typeface="Janson Text LT"/>
              </a:rPr>
              <a:t> T, El Ansari W, et al. </a:t>
            </a:r>
            <a:r>
              <a:rPr lang="it-IT" sz="2000" b="0" i="0" u="none" strike="noStrike" baseline="0" dirty="0" err="1">
                <a:solidFill>
                  <a:srgbClr val="000000"/>
                </a:solidFill>
                <a:latin typeface="Janson Text LT"/>
              </a:rPr>
              <a:t>Is</a:t>
            </a:r>
            <a:r>
              <a:rPr lang="it-IT" sz="2000" b="0" i="0" u="none" strike="noStrike" baseline="0" dirty="0">
                <a:solidFill>
                  <a:srgbClr val="000000"/>
                </a:solidFill>
                <a:latin typeface="Janson Text LT"/>
              </a:rPr>
              <a:t> Routine </a:t>
            </a:r>
            <a:r>
              <a:rPr lang="it-IT" sz="1200" b="0" i="0" u="none" strike="noStrike" baseline="0" dirty="0" err="1">
                <a:solidFill>
                  <a:srgbClr val="211D1E"/>
                </a:solidFill>
                <a:latin typeface="Janson Text LT"/>
              </a:rPr>
              <a:t>Preoperative</a:t>
            </a:r>
            <a:r>
              <a:rPr lang="it-IT" sz="1200" b="0" i="0" u="none" strike="noStrike" baseline="0" dirty="0">
                <a:solidFill>
                  <a:srgbClr val="211D1E"/>
                </a:solidFill>
                <a:latin typeface="Janson Text LT"/>
              </a:rPr>
              <a:t> </a:t>
            </a:r>
            <a:r>
              <a:rPr lang="it-IT" sz="1200" b="0" i="0" u="none" strike="noStrike" baseline="0" dirty="0" err="1">
                <a:solidFill>
                  <a:srgbClr val="211D1E"/>
                </a:solidFill>
                <a:latin typeface="Janson Text LT"/>
              </a:rPr>
              <a:t>Esophagogastroduodenoscopy</a:t>
            </a:r>
            <a:r>
              <a:rPr lang="it-IT" sz="1200" b="0" i="0" u="none" strike="noStrike" baseline="0" dirty="0">
                <a:solidFill>
                  <a:srgbClr val="211D1E"/>
                </a:solidFill>
                <a:latin typeface="Janson Text LT"/>
              </a:rPr>
              <a:t> Screening </a:t>
            </a:r>
            <a:r>
              <a:rPr lang="it-IT" sz="1200" b="0" i="0" u="none" strike="noStrike" baseline="0" dirty="0" err="1">
                <a:solidFill>
                  <a:srgbClr val="211D1E"/>
                </a:solidFill>
                <a:latin typeface="Janson Text LT"/>
              </a:rPr>
              <a:t>Necessary</a:t>
            </a:r>
            <a:r>
              <a:rPr lang="it-IT" sz="1200" b="0" i="0" u="none" strike="noStrike" baseline="0" dirty="0">
                <a:solidFill>
                  <a:srgbClr val="211D1E"/>
                </a:solidFill>
                <a:latin typeface="Janson Text LT"/>
              </a:rPr>
              <a:t> Prior to </a:t>
            </a:r>
            <a:r>
              <a:rPr lang="it-IT" sz="1200" b="0" i="0" u="none" strike="noStrike" baseline="0" dirty="0" err="1">
                <a:solidFill>
                  <a:srgbClr val="211D1E"/>
                </a:solidFill>
                <a:latin typeface="Janson Text LT"/>
              </a:rPr>
              <a:t>Laparoscopic</a:t>
            </a:r>
            <a:r>
              <a:rPr lang="it-IT" sz="1200" b="0" i="0" u="none" strike="noStrike" baseline="0" dirty="0">
                <a:solidFill>
                  <a:srgbClr val="211D1E"/>
                </a:solidFill>
                <a:latin typeface="Janson Text LT"/>
              </a:rPr>
              <a:t> Sleeve </a:t>
            </a:r>
            <a:r>
              <a:rPr lang="it-IT" sz="1200" b="0" i="0" u="none" strike="noStrike" baseline="0" dirty="0" err="1">
                <a:solidFill>
                  <a:srgbClr val="211D1E"/>
                </a:solidFill>
                <a:latin typeface="Janson Text LT"/>
              </a:rPr>
              <a:t>Gastrectomy</a:t>
            </a:r>
            <a:r>
              <a:rPr lang="it-IT" sz="1200" b="0" i="0" u="none" strike="noStrike" baseline="0" dirty="0">
                <a:solidFill>
                  <a:srgbClr val="211D1E"/>
                </a:solidFill>
                <a:latin typeface="Janson Text LT"/>
              </a:rPr>
              <a:t>? Review of 1555 Cases and </a:t>
            </a:r>
            <a:r>
              <a:rPr lang="it-IT" sz="1200" b="0" i="0" u="none" strike="noStrike" baseline="0" dirty="0" err="1">
                <a:solidFill>
                  <a:srgbClr val="211D1E"/>
                </a:solidFill>
                <a:latin typeface="Janson Text LT"/>
              </a:rPr>
              <a:t>Comparison</a:t>
            </a:r>
            <a:r>
              <a:rPr lang="it-IT" sz="1200" b="0" i="0" u="none" strike="noStrike" baseline="0" dirty="0">
                <a:solidFill>
                  <a:srgbClr val="211D1E"/>
                </a:solidFill>
                <a:latin typeface="Janson Text LT"/>
              </a:rPr>
              <a:t> with </a:t>
            </a:r>
            <a:r>
              <a:rPr lang="it-IT" sz="1200" b="0" i="0" u="none" strike="noStrike" baseline="0" dirty="0" err="1">
                <a:solidFill>
                  <a:srgbClr val="211D1E"/>
                </a:solidFill>
                <a:latin typeface="Janson Text LT"/>
              </a:rPr>
              <a:t>Current</a:t>
            </a:r>
            <a:r>
              <a:rPr lang="it-IT" sz="1200" b="0" i="0" u="none" strike="noStrike" baseline="0" dirty="0">
                <a:solidFill>
                  <a:srgbClr val="211D1E"/>
                </a:solidFill>
                <a:latin typeface="Janson Text LT"/>
              </a:rPr>
              <a:t> Literature. </a:t>
            </a:r>
            <a:r>
              <a:rPr lang="it-IT" sz="1200" b="0" i="0" u="none" strike="noStrike" baseline="0" dirty="0" err="1">
                <a:solidFill>
                  <a:srgbClr val="211D1E"/>
                </a:solidFill>
                <a:latin typeface="Janson Text LT"/>
              </a:rPr>
              <a:t>Obes</a:t>
            </a:r>
            <a:r>
              <a:rPr lang="it-IT" sz="1200" b="0" i="0" u="none" strike="noStrike" baseline="0" dirty="0">
                <a:solidFill>
                  <a:srgbClr val="211D1E"/>
                </a:solidFill>
                <a:latin typeface="Janson Text LT"/>
              </a:rPr>
              <a:t> </a:t>
            </a:r>
            <a:r>
              <a:rPr lang="it-IT" sz="1200" b="0" i="0" u="none" strike="noStrike" baseline="0" dirty="0" err="1">
                <a:solidFill>
                  <a:srgbClr val="211D1E"/>
                </a:solidFill>
                <a:latin typeface="Janson Text LT"/>
              </a:rPr>
              <a:t>Surg</a:t>
            </a:r>
            <a:r>
              <a:rPr lang="it-IT" sz="1200" b="0" i="0" u="none" strike="noStrike" baseline="0" dirty="0">
                <a:solidFill>
                  <a:srgbClr val="211D1E"/>
                </a:solidFill>
                <a:latin typeface="Janson Text LT"/>
              </a:rPr>
              <a:t> 2018;28:52-60 </a:t>
            </a:r>
            <a:endParaRPr lang="it-IT" dirty="0"/>
          </a:p>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51</a:t>
            </a:fld>
            <a:endParaRPr lang="en-US" altLang="it-IT"/>
          </a:p>
        </p:txBody>
      </p:sp>
    </p:spTree>
    <p:extLst>
      <p:ext uri="{BB962C8B-B14F-4D97-AF65-F5344CB8AC3E}">
        <p14:creationId xmlns:p14="http://schemas.microsoft.com/office/powerpoint/2010/main" xmlns="" val="406472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52</a:t>
            </a:fld>
            <a:endParaRPr lang="en-US" altLang="it-IT"/>
          </a:p>
        </p:txBody>
      </p:sp>
    </p:spTree>
    <p:extLst>
      <p:ext uri="{BB962C8B-B14F-4D97-AF65-F5344CB8AC3E}">
        <p14:creationId xmlns:p14="http://schemas.microsoft.com/office/powerpoint/2010/main" xmlns="" val="3426347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D224C35-269D-CB76-EBB7-00876A7763F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E4A65A22-3C6F-879D-2D88-B64F663F2C8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62043413-FEDE-5E47-C8CE-39B11EF489E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xmlns="" id="{58A8F077-13B9-B038-4F67-F22FC0A84E96}"/>
              </a:ext>
            </a:extLst>
          </p:cNvPr>
          <p:cNvSpPr>
            <a:spLocks noGrp="1"/>
          </p:cNvSpPr>
          <p:nvPr>
            <p:ph type="sldNum" sz="quarter" idx="5"/>
          </p:nvPr>
        </p:nvSpPr>
        <p:spPr/>
        <p:txBody>
          <a:bodyPr/>
          <a:lstStyle/>
          <a:p>
            <a:fld id="{BDF5B71F-2E17-4DEC-A041-456AA3EA5E79}" type="slidenum">
              <a:rPr lang="en-US" altLang="it-IT" smtClean="0"/>
              <a:pPr/>
              <a:t>53</a:t>
            </a:fld>
            <a:endParaRPr lang="en-US" altLang="it-IT"/>
          </a:p>
        </p:txBody>
      </p:sp>
    </p:spTree>
    <p:extLst>
      <p:ext uri="{BB962C8B-B14F-4D97-AF65-F5344CB8AC3E}">
        <p14:creationId xmlns:p14="http://schemas.microsoft.com/office/powerpoint/2010/main" xmlns="" val="1162582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54</a:t>
            </a:fld>
            <a:endParaRPr lang="en-US" altLang="it-IT"/>
          </a:p>
        </p:txBody>
      </p:sp>
    </p:spTree>
    <p:extLst>
      <p:ext uri="{BB962C8B-B14F-4D97-AF65-F5344CB8AC3E}">
        <p14:creationId xmlns:p14="http://schemas.microsoft.com/office/powerpoint/2010/main" xmlns="" val="2784952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After one year, all individuals were assessed for the presence of symptomatic GERD and no significant difference was found between the two groups.</a:t>
            </a:r>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55</a:t>
            </a:fld>
            <a:endParaRPr lang="en-US" altLang="it-IT"/>
          </a:p>
        </p:txBody>
      </p:sp>
    </p:spTree>
    <p:extLst>
      <p:ext uri="{BB962C8B-B14F-4D97-AF65-F5344CB8AC3E}">
        <p14:creationId xmlns:p14="http://schemas.microsoft.com/office/powerpoint/2010/main" xmlns="" val="1282218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24A560-8AF1-50C5-1BFD-FB51640F220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12B65EAF-3CA8-4984-AC43-D0B6B2D0D90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BA0ED1CE-5C47-377B-DF79-CE6D614362F3}"/>
              </a:ext>
            </a:extLst>
          </p:cNvPr>
          <p:cNvSpPr>
            <a:spLocks noGrp="1"/>
          </p:cNvSpPr>
          <p:nvPr>
            <p:ph type="body" idx="1"/>
          </p:nvPr>
        </p:nvSpPr>
        <p:spPr/>
        <p:txBody>
          <a:bodyPr/>
          <a:lstStyle/>
          <a:p>
            <a:r>
              <a:rPr lang="en-US" dirty="0"/>
              <a:t>After one year, all individuals were assessed for the presence of symptomatic GERD and no significant difference was found between the two groups.</a:t>
            </a:r>
            <a:endParaRPr lang="it-IT" dirty="0"/>
          </a:p>
        </p:txBody>
      </p:sp>
      <p:sp>
        <p:nvSpPr>
          <p:cNvPr id="4" name="Segnaposto numero diapositiva 3">
            <a:extLst>
              <a:ext uri="{FF2B5EF4-FFF2-40B4-BE49-F238E27FC236}">
                <a16:creationId xmlns:a16="http://schemas.microsoft.com/office/drawing/2014/main" xmlns="" id="{E86E4DA4-F01A-A601-CCAB-1ED953D9E871}"/>
              </a:ext>
            </a:extLst>
          </p:cNvPr>
          <p:cNvSpPr>
            <a:spLocks noGrp="1"/>
          </p:cNvSpPr>
          <p:nvPr>
            <p:ph type="sldNum" sz="quarter" idx="5"/>
          </p:nvPr>
        </p:nvSpPr>
        <p:spPr/>
        <p:txBody>
          <a:bodyPr/>
          <a:lstStyle/>
          <a:p>
            <a:fld id="{BDF5B71F-2E17-4DEC-A041-456AA3EA5E79}" type="slidenum">
              <a:rPr lang="en-US" altLang="it-IT" smtClean="0"/>
              <a:pPr/>
              <a:t>56</a:t>
            </a:fld>
            <a:endParaRPr lang="en-US" altLang="it-IT"/>
          </a:p>
        </p:txBody>
      </p:sp>
    </p:spTree>
    <p:extLst>
      <p:ext uri="{BB962C8B-B14F-4D97-AF65-F5344CB8AC3E}">
        <p14:creationId xmlns:p14="http://schemas.microsoft.com/office/powerpoint/2010/main" xmlns="" val="3360482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Dire qualcosa sul chirurgo\centro che lo segue, noi siamo un centro di riferimento per cui eseguiamo circa 5000 </a:t>
            </a:r>
            <a:r>
              <a:rPr lang="it-IT" dirty="0" err="1"/>
              <a:t>egds</a:t>
            </a:r>
            <a:r>
              <a:rPr lang="it-IT" dirty="0"/>
              <a:t> all’anno. Molti pazienti vengono da noi per eseguire EGDS che vengono inviati da diverti specialisti. A volte noi non conosciamo il tipo di intervento che il paziente andrà a fare quindi il nostro esame endoscopico potrebbe essere l’ultima valutazione endoscopica che il nostro paziente farà nella sua vita qualora venga optato un by-pass gastrico quindi potrebbe essere </a:t>
            </a:r>
            <a:r>
              <a:rPr lang="it-IT" dirty="0" err="1"/>
              <a:t>un’esame</a:t>
            </a:r>
            <a:r>
              <a:rPr lang="it-IT" dirty="0"/>
              <a:t> estremamente importante e complesso.</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3</a:t>
            </a:fld>
            <a:endParaRPr lang="en-US" altLang="it-IT"/>
          </a:p>
        </p:txBody>
      </p:sp>
    </p:spTree>
    <p:extLst>
      <p:ext uri="{BB962C8B-B14F-4D97-AF65-F5344CB8AC3E}">
        <p14:creationId xmlns:p14="http://schemas.microsoft.com/office/powerpoint/2010/main" xmlns="" val="1798718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000000"/>
                </a:solidFill>
                <a:latin typeface="STIX-Regular"/>
              </a:rPr>
              <a:t>However, it seems reasonable to extend the necessity of manometry in any patient with symptoms suggestive of severe motility disorder before any bariatric procedure</a:t>
            </a:r>
          </a:p>
          <a:p>
            <a:pPr algn="l"/>
            <a:r>
              <a:rPr lang="it-IT" sz="1800" b="0" i="0" u="none" strike="noStrike" baseline="0" dirty="0">
                <a:solidFill>
                  <a:srgbClr val="000000"/>
                </a:solidFill>
                <a:latin typeface="STIX-Regular"/>
              </a:rPr>
              <a:t>[</a:t>
            </a:r>
            <a:r>
              <a:rPr lang="it-IT" sz="1800" b="0" i="0" u="none" strike="noStrike" baseline="0" dirty="0">
                <a:solidFill>
                  <a:srgbClr val="0000FF"/>
                </a:solidFill>
                <a:latin typeface="STIX-Regular"/>
              </a:rPr>
              <a:t>26</a:t>
            </a:r>
            <a:r>
              <a:rPr lang="it-IT" sz="1800" b="0" i="0" u="none" strike="noStrike" baseline="0" dirty="0">
                <a:solidFill>
                  <a:srgbClr val="000000"/>
                </a:solidFill>
                <a:latin typeface="STIX-Regular"/>
              </a:rPr>
              <a:t>].</a:t>
            </a:r>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57</a:t>
            </a:fld>
            <a:endParaRPr lang="en-US" altLang="it-IT"/>
          </a:p>
        </p:txBody>
      </p:sp>
    </p:spTree>
    <p:extLst>
      <p:ext uri="{BB962C8B-B14F-4D97-AF65-F5344CB8AC3E}">
        <p14:creationId xmlns:p14="http://schemas.microsoft.com/office/powerpoint/2010/main" xmlns="" val="2829616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so se vogliamo metterlo o no</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61</a:t>
            </a:fld>
            <a:endParaRPr lang="en-US" altLang="it-IT"/>
          </a:p>
        </p:txBody>
      </p:sp>
    </p:spTree>
    <p:extLst>
      <p:ext uri="{BB962C8B-B14F-4D97-AF65-F5344CB8AC3E}">
        <p14:creationId xmlns:p14="http://schemas.microsoft.com/office/powerpoint/2010/main" xmlns="" val="2860614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L’endoscopia di qualità deve essere eseguita secondo determinati criteri comportamentali, bioptici e classificativi</a:t>
            </a:r>
          </a:p>
          <a:p>
            <a:endParaRPr lang="it-IT" dirty="0"/>
          </a:p>
          <a:p>
            <a:r>
              <a:rPr lang="it-IT" dirty="0"/>
              <a:t>Un approccio multidisciplinare dovrebbe essere di supporto per designare la migliore opzione chirurgica per il paziente e il successive follow-up</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62</a:t>
            </a:fld>
            <a:endParaRPr lang="en-US" altLang="it-IT"/>
          </a:p>
        </p:txBody>
      </p:sp>
    </p:spTree>
    <p:extLst>
      <p:ext uri="{BB962C8B-B14F-4D97-AF65-F5344CB8AC3E}">
        <p14:creationId xmlns:p14="http://schemas.microsoft.com/office/powerpoint/2010/main" xmlns="" val="30140936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6DC8595-0CBC-B898-7061-27A3F3C807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E587446A-4303-75F5-EF5F-6AB15B97F89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B1B6FED7-1B53-8A8F-D9BE-40E6AF9B0EE0}"/>
              </a:ext>
            </a:extLst>
          </p:cNvPr>
          <p:cNvSpPr>
            <a:spLocks noGrp="1"/>
          </p:cNvSpPr>
          <p:nvPr>
            <p:ph type="body" idx="1"/>
          </p:nvPr>
        </p:nvSpPr>
        <p:spPr/>
        <p:txBody>
          <a:bodyPr/>
          <a:lstStyle/>
          <a:p>
            <a:pPr>
              <a:lnSpc>
                <a:spcPct val="107000"/>
              </a:lnSpc>
              <a:spcAft>
                <a:spcPts val="800"/>
              </a:spcAft>
            </a:pPr>
            <a:r>
              <a:rPr lang="it-IT" dirty="0"/>
              <a:t>IMPORTANTE: Si potrebbe dire anche che s</a:t>
            </a:r>
            <a:r>
              <a:rPr lang="it-IT" sz="1200" kern="100" dirty="0">
                <a:effectLst/>
                <a:latin typeface="Aptos" panose="020B0004020202020204" pitchFamily="34" charset="0"/>
                <a:ea typeface="Aptos" panose="020B0004020202020204" pitchFamily="34" charset="0"/>
                <a:cs typeface="Times New Roman" panose="02020603050405020304" pitchFamily="18" charset="0"/>
              </a:rPr>
              <a:t>e il paziente parte  con l’indicazione a LSG già dall’inizio, non ha intenzione di fare intervento diverso o escludente, e avendo un istologico in corso di intervento in quanto viene asportato il pezzo operatorio (sleeve </a:t>
            </a:r>
            <a:r>
              <a:rPr lang="it-IT" sz="1200" kern="100" dirty="0" err="1">
                <a:effectLst/>
                <a:latin typeface="Aptos" panose="020B0004020202020204" pitchFamily="34" charset="0"/>
                <a:ea typeface="Aptos" panose="020B0004020202020204" pitchFamily="34" charset="0"/>
                <a:cs typeface="Times New Roman" panose="02020603050405020304" pitchFamily="18" charset="0"/>
              </a:rPr>
              <a:t>gastrectomy</a:t>
            </a:r>
            <a:r>
              <a:rPr lang="it-IT" sz="1200" kern="100" dirty="0">
                <a:effectLst/>
                <a:latin typeface="Aptos" panose="020B0004020202020204" pitchFamily="34" charset="0"/>
                <a:ea typeface="Aptos" panose="020B0004020202020204" pitchFamily="34" charset="0"/>
                <a:cs typeface="Times New Roman" panose="02020603050405020304" pitchFamily="18" charset="0"/>
              </a:rPr>
              <a:t>), si potrebbe anche pensare di non fare la EGDS </a:t>
            </a:r>
            <a:r>
              <a:rPr lang="it-IT" sz="1200" kern="100" dirty="0" err="1">
                <a:effectLst/>
                <a:latin typeface="Aptos" panose="020B0004020202020204" pitchFamily="34" charset="0"/>
                <a:ea typeface="Aptos" panose="020B0004020202020204" pitchFamily="34" charset="0"/>
                <a:cs typeface="Times New Roman" panose="02020603050405020304" pitchFamily="18" charset="0"/>
              </a:rPr>
              <a:t>pre</a:t>
            </a:r>
            <a:r>
              <a:rPr lang="it-IT" sz="1200" kern="100" dirty="0">
                <a:effectLst/>
                <a:latin typeface="Aptos" panose="020B0004020202020204" pitchFamily="34" charset="0"/>
                <a:ea typeface="Aptos" panose="020B0004020202020204" pitchFamily="34" charset="0"/>
                <a:cs typeface="Times New Roman" panose="02020603050405020304" pitchFamily="18" charset="0"/>
              </a:rPr>
              <a:t>-operativa a maggior ragione se il paziente non ha sintomi di rilievo. Quindi collaborazione chirurgo endoscopista è fondamentale in tal senso.</a:t>
            </a:r>
          </a:p>
          <a:p>
            <a:pPr>
              <a:lnSpc>
                <a:spcPct val="107000"/>
              </a:lnSpc>
              <a:spcAft>
                <a:spcPts val="800"/>
              </a:spcAft>
            </a:pPr>
            <a:r>
              <a:rPr lang="it-IT" sz="1200" kern="100" dirty="0">
                <a:effectLst/>
                <a:latin typeface="Aptos" panose="020B0004020202020204" pitchFamily="34" charset="0"/>
                <a:ea typeface="Aptos" panose="020B0004020202020204" pitchFamily="34" charset="0"/>
                <a:cs typeface="Times New Roman" panose="02020603050405020304" pitchFamily="18" charset="0"/>
              </a:rPr>
              <a:t>Anche perché come sappiamo fare la gastroscopia a tutti non è proprio semplice, c’è un bel carico</a:t>
            </a:r>
          </a:p>
          <a:p>
            <a:pPr>
              <a:lnSpc>
                <a:spcPct val="107000"/>
              </a:lnSpc>
              <a:spcAft>
                <a:spcPts val="800"/>
              </a:spcAft>
            </a:pPr>
            <a:r>
              <a:rPr lang="it-IT" sz="1200" kern="100" dirty="0">
                <a:effectLst/>
                <a:latin typeface="Aptos" panose="020B0004020202020204" pitchFamily="34" charset="0"/>
                <a:ea typeface="Aptos" panose="020B0004020202020204" pitchFamily="34" charset="0"/>
                <a:cs typeface="Times New Roman" panose="02020603050405020304" pitchFamily="18" charset="0"/>
              </a:rPr>
              <a:t> </a:t>
            </a:r>
          </a:p>
          <a:p>
            <a:r>
              <a:rPr lang="it-IT" sz="1200" dirty="0">
                <a:effectLst/>
                <a:latin typeface="Aptos" panose="020B0004020202020204" pitchFamily="34" charset="0"/>
                <a:ea typeface="Aptos" panose="020B0004020202020204" pitchFamily="34" charset="0"/>
                <a:cs typeface="Times New Roman" panose="02020603050405020304" pitchFamily="18" charset="0"/>
              </a:rPr>
              <a:t>EGDS quando è effettivamente giusta farla? Quando viene deciso di fare un intervento diverso dalla sleeve (quindi un intervento in cui il pezzo chirurgico non lo abbiamo ma bensì escludiamo stomaco) oppure quando Paziente oppure in valutazione per il tipo di intervento chirurgico</a:t>
            </a:r>
            <a:endParaRPr lang="it-IT" dirty="0"/>
          </a:p>
          <a:p>
            <a:endParaRPr lang="it-IT" dirty="0"/>
          </a:p>
        </p:txBody>
      </p:sp>
      <p:sp>
        <p:nvSpPr>
          <p:cNvPr id="4" name="Segnaposto numero diapositiva 3">
            <a:extLst>
              <a:ext uri="{FF2B5EF4-FFF2-40B4-BE49-F238E27FC236}">
                <a16:creationId xmlns:a16="http://schemas.microsoft.com/office/drawing/2014/main" xmlns="" id="{D3AD699C-32E0-7BDC-B34F-B9D37BD78F16}"/>
              </a:ext>
            </a:extLst>
          </p:cNvPr>
          <p:cNvSpPr>
            <a:spLocks noGrp="1"/>
          </p:cNvSpPr>
          <p:nvPr>
            <p:ph type="sldNum" sz="quarter" idx="5"/>
          </p:nvPr>
        </p:nvSpPr>
        <p:spPr/>
        <p:txBody>
          <a:bodyPr/>
          <a:lstStyle/>
          <a:p>
            <a:fld id="{BDF5B71F-2E17-4DEC-A041-456AA3EA5E79}" type="slidenum">
              <a:rPr lang="en-US" altLang="it-IT" smtClean="0"/>
              <a:pPr/>
              <a:t>63</a:t>
            </a:fld>
            <a:endParaRPr lang="en-US" altLang="it-IT"/>
          </a:p>
        </p:txBody>
      </p:sp>
    </p:spTree>
    <p:extLst>
      <p:ext uri="{BB962C8B-B14F-4D97-AF65-F5344CB8AC3E}">
        <p14:creationId xmlns:p14="http://schemas.microsoft.com/office/powerpoint/2010/main" xmlns="" val="35411512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87957B2-8385-4750-B989-A96DA32674B6}" type="slidenum">
              <a:rPr lang="it-IT" smtClean="0"/>
              <a:pPr/>
              <a:t>64</a:t>
            </a:fld>
            <a:endParaRPr lang="it-IT"/>
          </a:p>
        </p:txBody>
      </p:sp>
    </p:spTree>
    <p:extLst>
      <p:ext uri="{BB962C8B-B14F-4D97-AF65-F5344CB8AC3E}">
        <p14:creationId xmlns:p14="http://schemas.microsoft.com/office/powerpoint/2010/main" xmlns="" val="1347363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0C09BE3-B657-3958-25B8-7908CBB7F16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7EACC849-F0AD-31E2-E55B-351862BE555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BBBE0F8A-015C-7FA6-23F5-978A92279C1C}"/>
              </a:ext>
            </a:extLst>
          </p:cNvPr>
          <p:cNvSpPr>
            <a:spLocks noGrp="1"/>
          </p:cNvSpPr>
          <p:nvPr>
            <p:ph type="body" idx="1"/>
          </p:nvPr>
        </p:nvSpPr>
        <p:spPr/>
        <p:txBody>
          <a:bodyPr/>
          <a:lstStyle/>
          <a:p>
            <a:r>
              <a:rPr lang="it-IT" dirty="0"/>
              <a:t>Dire qualcosa sul chirurgo\centro che lo segue, noi siamo un centro di riferimento per cui eseguiamo circa 5000 </a:t>
            </a:r>
            <a:r>
              <a:rPr lang="it-IT" dirty="0" err="1"/>
              <a:t>egds</a:t>
            </a:r>
            <a:r>
              <a:rPr lang="it-IT" dirty="0"/>
              <a:t> all’anno. Molti pazienti vengono da noi per eseguire EGDS che vengono inviati da diverti specialisti. A volte noi non conosciamo il tipo di intervento che il paziente andrà a fare quindi il nostro esame endoscopico potrebbe essere l’ultima valutazione endoscopica che il nostro paziente farà nella sua vita qualora venga optato un by-pass gastrico quindi potrebbe essere </a:t>
            </a:r>
            <a:r>
              <a:rPr lang="it-IT" dirty="0" err="1"/>
              <a:t>un’esame</a:t>
            </a:r>
            <a:r>
              <a:rPr lang="it-IT" dirty="0"/>
              <a:t> estremamente importante e complesso.</a:t>
            </a:r>
          </a:p>
        </p:txBody>
      </p:sp>
      <p:sp>
        <p:nvSpPr>
          <p:cNvPr id="4" name="Segnaposto numero diapositiva 3">
            <a:extLst>
              <a:ext uri="{FF2B5EF4-FFF2-40B4-BE49-F238E27FC236}">
                <a16:creationId xmlns:a16="http://schemas.microsoft.com/office/drawing/2014/main" xmlns="" id="{DADCADDC-26EE-F452-2BBB-9E1DDC57DC9F}"/>
              </a:ext>
            </a:extLst>
          </p:cNvPr>
          <p:cNvSpPr>
            <a:spLocks noGrp="1"/>
          </p:cNvSpPr>
          <p:nvPr>
            <p:ph type="sldNum" sz="quarter" idx="5"/>
          </p:nvPr>
        </p:nvSpPr>
        <p:spPr/>
        <p:txBody>
          <a:bodyPr/>
          <a:lstStyle/>
          <a:p>
            <a:fld id="{BDF5B71F-2E17-4DEC-A041-456AA3EA5E79}" type="slidenum">
              <a:rPr lang="en-US" altLang="it-IT" smtClean="0"/>
              <a:pPr/>
              <a:t>4</a:t>
            </a:fld>
            <a:endParaRPr lang="en-US" altLang="it-IT"/>
          </a:p>
        </p:txBody>
      </p:sp>
    </p:spTree>
    <p:extLst>
      <p:ext uri="{BB962C8B-B14F-4D97-AF65-F5344CB8AC3E}">
        <p14:creationId xmlns:p14="http://schemas.microsoft.com/office/powerpoint/2010/main" xmlns="" val="1381299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Normal</a:t>
            </a:r>
            <a:r>
              <a:rPr lang="it-IT" dirty="0"/>
              <a:t>, gastrite atrofica con metaplasia</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20</a:t>
            </a:fld>
            <a:endParaRPr lang="en-US" altLang="it-IT"/>
          </a:p>
        </p:txBody>
      </p:sp>
    </p:spTree>
    <p:extLst>
      <p:ext uri="{BB962C8B-B14F-4D97-AF65-F5344CB8AC3E}">
        <p14:creationId xmlns:p14="http://schemas.microsoft.com/office/powerpoint/2010/main" xmlns="" val="3684425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Gastropatia ipertensiva, erosioni</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21</a:t>
            </a:fld>
            <a:endParaRPr lang="en-US" altLang="it-IT"/>
          </a:p>
        </p:txBody>
      </p:sp>
    </p:spTree>
    <p:extLst>
      <p:ext uri="{BB962C8B-B14F-4D97-AF65-F5344CB8AC3E}">
        <p14:creationId xmlns:p14="http://schemas.microsoft.com/office/powerpoint/2010/main" xmlns="" val="3356653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Varici, polipi?, ulcere neoplastiche</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22</a:t>
            </a:fld>
            <a:endParaRPr lang="en-US" altLang="it-IT"/>
          </a:p>
        </p:txBody>
      </p:sp>
    </p:spTree>
    <p:extLst>
      <p:ext uri="{BB962C8B-B14F-4D97-AF65-F5344CB8AC3E}">
        <p14:creationId xmlns:p14="http://schemas.microsoft.com/office/powerpoint/2010/main" xmlns="" val="217680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Lesioni </a:t>
            </a:r>
            <a:r>
              <a:rPr lang="it-IT" dirty="0" err="1"/>
              <a:t>sottoepiteliali</a:t>
            </a:r>
            <a:endParaRPr lang="it-IT" dirty="0"/>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23</a:t>
            </a:fld>
            <a:endParaRPr lang="en-US" altLang="it-IT"/>
          </a:p>
        </p:txBody>
      </p:sp>
    </p:spTree>
    <p:extLst>
      <p:ext uri="{BB962C8B-B14F-4D97-AF65-F5344CB8AC3E}">
        <p14:creationId xmlns:p14="http://schemas.microsoft.com/office/powerpoint/2010/main" xmlns="" val="626907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Simplified</a:t>
            </a:r>
            <a:r>
              <a:rPr lang="it-IT" dirty="0"/>
              <a:t> </a:t>
            </a:r>
            <a:r>
              <a:rPr lang="it-IT" dirty="0" err="1"/>
              <a:t>narrow</a:t>
            </a:r>
            <a:r>
              <a:rPr lang="it-IT" dirty="0"/>
              <a:t>-band imaging (NBI) </a:t>
            </a:r>
            <a:r>
              <a:rPr lang="it-IT" dirty="0" err="1"/>
              <a:t>classification</a:t>
            </a:r>
            <a:r>
              <a:rPr lang="it-IT" dirty="0"/>
              <a:t> for the endoscopic </a:t>
            </a:r>
            <a:r>
              <a:rPr lang="it-IT" dirty="0" err="1"/>
              <a:t>diagnosis</a:t>
            </a:r>
            <a:r>
              <a:rPr lang="it-IT" dirty="0"/>
              <a:t> of </a:t>
            </a:r>
            <a:r>
              <a:rPr lang="it-IT" dirty="0" err="1"/>
              <a:t>gastric</a:t>
            </a:r>
            <a:r>
              <a:rPr lang="it-IT" dirty="0"/>
              <a:t> </a:t>
            </a:r>
            <a:r>
              <a:rPr lang="it-IT" dirty="0" err="1"/>
              <a:t>precancerous</a:t>
            </a:r>
            <a:r>
              <a:rPr lang="it-IT" dirty="0"/>
              <a:t> </a:t>
            </a:r>
            <a:r>
              <a:rPr lang="it-IT" dirty="0" err="1"/>
              <a:t>conditions</a:t>
            </a:r>
            <a:r>
              <a:rPr lang="it-IT" dirty="0"/>
              <a:t> and </a:t>
            </a:r>
            <a:r>
              <a:rPr lang="it-IT" dirty="0" err="1"/>
              <a:t>lesions</a:t>
            </a:r>
            <a:r>
              <a:rPr lang="it-IT" dirty="0"/>
              <a:t>. a </a:t>
            </a:r>
            <a:r>
              <a:rPr lang="it-IT" dirty="0" err="1"/>
              <a:t>Antrum</a:t>
            </a:r>
            <a:r>
              <a:rPr lang="it-IT" dirty="0"/>
              <a:t> (upper panel) and body (</a:t>
            </a:r>
            <a:r>
              <a:rPr lang="it-IT" dirty="0" err="1"/>
              <a:t>lower</a:t>
            </a:r>
            <a:r>
              <a:rPr lang="it-IT" dirty="0"/>
              <a:t> panel): </a:t>
            </a:r>
            <a:r>
              <a:rPr lang="it-IT" dirty="0" err="1"/>
              <a:t>normal</a:t>
            </a:r>
            <a:r>
              <a:rPr lang="it-IT" dirty="0"/>
              <a:t> </a:t>
            </a:r>
            <a:r>
              <a:rPr lang="it-IT" dirty="0" err="1"/>
              <a:t>gastric</a:t>
            </a:r>
            <a:r>
              <a:rPr lang="it-IT" dirty="0"/>
              <a:t> mucosa. A regular and </a:t>
            </a:r>
            <a:r>
              <a:rPr lang="it-IT" dirty="0" err="1"/>
              <a:t>circular</a:t>
            </a:r>
            <a:r>
              <a:rPr lang="it-IT" dirty="0"/>
              <a:t>/</a:t>
            </a:r>
            <a:r>
              <a:rPr lang="it-IT" dirty="0" err="1"/>
              <a:t>oval</a:t>
            </a:r>
            <a:r>
              <a:rPr lang="it-IT" dirty="0"/>
              <a:t> </a:t>
            </a:r>
            <a:r>
              <a:rPr lang="it-IT" dirty="0" err="1"/>
              <a:t>mucosal</a:t>
            </a:r>
            <a:r>
              <a:rPr lang="it-IT" dirty="0"/>
              <a:t> pattern with regular </a:t>
            </a:r>
            <a:r>
              <a:rPr lang="it-IT" dirty="0" err="1"/>
              <a:t>thin</a:t>
            </a:r>
            <a:r>
              <a:rPr lang="it-IT" dirty="0"/>
              <a:t>/</a:t>
            </a:r>
            <a:r>
              <a:rPr lang="it-IT" dirty="0" err="1"/>
              <a:t>peripheral</a:t>
            </a:r>
            <a:r>
              <a:rPr lang="it-IT" dirty="0"/>
              <a:t> (body) or </a:t>
            </a:r>
            <a:r>
              <a:rPr lang="it-IT" dirty="0" err="1"/>
              <a:t>thick</a:t>
            </a:r>
            <a:r>
              <a:rPr lang="it-IT" dirty="0"/>
              <a:t>/</a:t>
            </a:r>
            <a:r>
              <a:rPr lang="it-IT" dirty="0" err="1"/>
              <a:t>central</a:t>
            </a:r>
            <a:r>
              <a:rPr lang="it-IT" dirty="0"/>
              <a:t> (</a:t>
            </a:r>
            <a:r>
              <a:rPr lang="it-IT" dirty="0" err="1"/>
              <a:t>antrum</a:t>
            </a:r>
            <a:r>
              <a:rPr lang="it-IT" dirty="0"/>
              <a:t>) vessels </a:t>
            </a:r>
            <a:r>
              <a:rPr lang="it-IT" dirty="0" err="1"/>
              <a:t>is</a:t>
            </a:r>
            <a:r>
              <a:rPr lang="it-IT" dirty="0"/>
              <a:t> </a:t>
            </a:r>
            <a:r>
              <a:rPr lang="it-IT" dirty="0" err="1"/>
              <a:t>highly</a:t>
            </a:r>
            <a:r>
              <a:rPr lang="it-IT" dirty="0"/>
              <a:t> </a:t>
            </a:r>
            <a:r>
              <a:rPr lang="it-IT" dirty="0" err="1"/>
              <a:t>predictive</a:t>
            </a:r>
            <a:r>
              <a:rPr lang="it-IT" dirty="0"/>
              <a:t> of a </a:t>
            </a:r>
            <a:r>
              <a:rPr lang="it-IT" dirty="0" err="1"/>
              <a:t>normal</a:t>
            </a:r>
            <a:r>
              <a:rPr lang="it-IT" dirty="0"/>
              <a:t> mucosa. b </a:t>
            </a:r>
            <a:r>
              <a:rPr lang="it-IT" dirty="0" err="1"/>
              <a:t>Intestinal</a:t>
            </a:r>
            <a:r>
              <a:rPr lang="it-IT" dirty="0"/>
              <a:t> metaplasia (IM). Regular vessels with </a:t>
            </a:r>
            <a:r>
              <a:rPr lang="it-IT" dirty="0" err="1"/>
              <a:t>ridge</a:t>
            </a:r>
            <a:r>
              <a:rPr lang="it-IT" dirty="0"/>
              <a:t>/</a:t>
            </a:r>
            <a:r>
              <a:rPr lang="it-IT" dirty="0" err="1"/>
              <a:t>tubular</a:t>
            </a:r>
            <a:r>
              <a:rPr lang="it-IT" dirty="0"/>
              <a:t> or </a:t>
            </a:r>
            <a:r>
              <a:rPr lang="it-IT" dirty="0" err="1"/>
              <a:t>tubulovillous</a:t>
            </a:r>
            <a:r>
              <a:rPr lang="it-IT" dirty="0"/>
              <a:t> </a:t>
            </a:r>
            <a:r>
              <a:rPr lang="it-IT" dirty="0" err="1"/>
              <a:t>glands</a:t>
            </a:r>
            <a:r>
              <a:rPr lang="it-IT" dirty="0"/>
              <a:t>, </a:t>
            </a:r>
            <a:r>
              <a:rPr lang="it-IT" dirty="0" err="1"/>
              <a:t>particularly</a:t>
            </a:r>
            <a:r>
              <a:rPr lang="it-IT" dirty="0"/>
              <a:t> with a light blue crest, are </a:t>
            </a:r>
            <a:r>
              <a:rPr lang="it-IT" dirty="0" err="1"/>
              <a:t>highly</a:t>
            </a:r>
            <a:r>
              <a:rPr lang="it-IT" dirty="0"/>
              <a:t> suggestive of IM. In general, </a:t>
            </a:r>
            <a:r>
              <a:rPr lang="it-IT" dirty="0" err="1"/>
              <a:t>these</a:t>
            </a:r>
            <a:r>
              <a:rPr lang="it-IT" dirty="0"/>
              <a:t> </a:t>
            </a:r>
            <a:r>
              <a:rPr lang="it-IT" dirty="0" err="1"/>
              <a:t>areas</a:t>
            </a:r>
            <a:r>
              <a:rPr lang="it-IT" dirty="0"/>
              <a:t> of mucosa alternate with </a:t>
            </a:r>
            <a:r>
              <a:rPr lang="it-IT" dirty="0" err="1"/>
              <a:t>areas</a:t>
            </a:r>
            <a:r>
              <a:rPr lang="it-IT" dirty="0"/>
              <a:t> of </a:t>
            </a:r>
            <a:r>
              <a:rPr lang="it-IT" dirty="0" err="1"/>
              <a:t>normal</a:t>
            </a:r>
            <a:r>
              <a:rPr lang="it-IT" dirty="0"/>
              <a:t> </a:t>
            </a:r>
            <a:r>
              <a:rPr lang="it-IT" dirty="0" err="1"/>
              <a:t>but</a:t>
            </a:r>
            <a:r>
              <a:rPr lang="it-IT" dirty="0"/>
              <a:t> </a:t>
            </a:r>
            <a:r>
              <a:rPr lang="it-IT" dirty="0" err="1"/>
              <a:t>atrophic</a:t>
            </a:r>
            <a:r>
              <a:rPr lang="it-IT" dirty="0"/>
              <a:t> mucosa. c </a:t>
            </a:r>
            <a:r>
              <a:rPr lang="it-IT" dirty="0" err="1"/>
              <a:t>Dysplasia</a:t>
            </a:r>
            <a:r>
              <a:rPr lang="it-IT" dirty="0"/>
              <a:t>/carcinoma. </a:t>
            </a:r>
            <a:r>
              <a:rPr lang="it-IT" dirty="0" err="1"/>
              <a:t>Irregular</a:t>
            </a:r>
            <a:r>
              <a:rPr lang="it-IT" dirty="0"/>
              <a:t> vessels and </a:t>
            </a:r>
            <a:r>
              <a:rPr lang="it-IT" dirty="0" err="1"/>
              <a:t>glands</a:t>
            </a:r>
            <a:r>
              <a:rPr lang="it-IT" dirty="0"/>
              <a:t> (upper panel, high grade </a:t>
            </a:r>
            <a:r>
              <a:rPr lang="it-IT" dirty="0" err="1"/>
              <a:t>dysplasia</a:t>
            </a:r>
            <a:r>
              <a:rPr lang="it-IT" dirty="0"/>
              <a:t> </a:t>
            </a:r>
            <a:r>
              <a:rPr lang="it-IT" dirty="0" err="1"/>
              <a:t>lesion</a:t>
            </a:r>
            <a:r>
              <a:rPr lang="it-IT" dirty="0"/>
              <a:t>), or </a:t>
            </a:r>
            <a:r>
              <a:rPr lang="it-IT" dirty="0" err="1"/>
              <a:t>absent</a:t>
            </a:r>
            <a:r>
              <a:rPr lang="it-IT" dirty="0"/>
              <a:t> </a:t>
            </a:r>
            <a:r>
              <a:rPr lang="it-IT" dirty="0" err="1"/>
              <a:t>glands</a:t>
            </a:r>
            <a:r>
              <a:rPr lang="it-IT" dirty="0"/>
              <a:t> with complete </a:t>
            </a:r>
            <a:r>
              <a:rPr lang="it-IT" dirty="0" err="1"/>
              <a:t>architectural</a:t>
            </a:r>
            <a:r>
              <a:rPr lang="it-IT" dirty="0"/>
              <a:t> </a:t>
            </a:r>
            <a:r>
              <a:rPr lang="it-IT" dirty="0" err="1"/>
              <a:t>loss</a:t>
            </a:r>
            <a:r>
              <a:rPr lang="it-IT" dirty="0"/>
              <a:t> of the </a:t>
            </a:r>
            <a:r>
              <a:rPr lang="it-IT" dirty="0" err="1"/>
              <a:t>mucosal</a:t>
            </a:r>
            <a:r>
              <a:rPr lang="it-IT" dirty="0"/>
              <a:t> and </a:t>
            </a:r>
            <a:r>
              <a:rPr lang="it-IT" dirty="0" err="1"/>
              <a:t>vascular</a:t>
            </a:r>
            <a:r>
              <a:rPr lang="it-IT" dirty="0"/>
              <a:t> pattern (</a:t>
            </a:r>
            <a:r>
              <a:rPr lang="it-IT" dirty="0" err="1"/>
              <a:t>lower</a:t>
            </a:r>
            <a:r>
              <a:rPr lang="it-IT" dirty="0"/>
              <a:t> panel, </a:t>
            </a:r>
            <a:r>
              <a:rPr lang="it-IT" dirty="0" err="1"/>
              <a:t>intramucosal</a:t>
            </a:r>
            <a:r>
              <a:rPr lang="it-IT" dirty="0"/>
              <a:t> adenocarcinoma) </a:t>
            </a:r>
            <a:r>
              <a:rPr lang="it-IT" dirty="0" err="1"/>
              <a:t>predict</a:t>
            </a:r>
            <a:r>
              <a:rPr lang="it-IT" dirty="0"/>
              <a:t> </a:t>
            </a:r>
            <a:r>
              <a:rPr lang="it-IT" dirty="0" err="1"/>
              <a:t>neoplastic</a:t>
            </a:r>
            <a:r>
              <a:rPr lang="it-IT" dirty="0"/>
              <a:t> </a:t>
            </a:r>
            <a:r>
              <a:rPr lang="it-IT" dirty="0" err="1"/>
              <a:t>changes</a:t>
            </a:r>
            <a:r>
              <a:rPr lang="it-IT" dirty="0"/>
              <a:t> of the mucosa.</a:t>
            </a:r>
          </a:p>
        </p:txBody>
      </p:sp>
      <p:sp>
        <p:nvSpPr>
          <p:cNvPr id="4" name="Segnaposto numero diapositiva 3"/>
          <p:cNvSpPr>
            <a:spLocks noGrp="1"/>
          </p:cNvSpPr>
          <p:nvPr>
            <p:ph type="sldNum" sz="quarter" idx="5"/>
          </p:nvPr>
        </p:nvSpPr>
        <p:spPr/>
        <p:txBody>
          <a:bodyPr/>
          <a:lstStyle/>
          <a:p>
            <a:fld id="{BDF5B71F-2E17-4DEC-A041-456AA3EA5E79}" type="slidenum">
              <a:rPr lang="en-US" altLang="it-IT" smtClean="0"/>
              <a:pPr/>
              <a:t>24</a:t>
            </a:fld>
            <a:endParaRPr lang="en-US" altLang="it-IT"/>
          </a:p>
        </p:txBody>
      </p:sp>
    </p:spTree>
    <p:extLst>
      <p:ext uri="{BB962C8B-B14F-4D97-AF65-F5344CB8AC3E}">
        <p14:creationId xmlns:p14="http://schemas.microsoft.com/office/powerpoint/2010/main" xmlns="" val="2747743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a:extLst>
              <a:ext uri="{FF2B5EF4-FFF2-40B4-BE49-F238E27FC236}">
                <a16:creationId xmlns:a16="http://schemas.microsoft.com/office/drawing/2014/main" xmlns="" id="{BD0CB47C-25D7-1BFF-2F5E-AA3BFA6C8B0F}"/>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xmlns="" id="{EE971850-E6A6-E448-8A1E-5B68B50A9669}"/>
              </a:ext>
            </a:extLst>
          </p:cNvPr>
          <p:cNvSpPr>
            <a:spLocks noGrp="1"/>
          </p:cNvSpPr>
          <p:nvPr>
            <p:ph type="ftr" sz="quarter" idx="11"/>
          </p:nvPr>
        </p:nvSpPr>
        <p:spPr/>
        <p:txBody>
          <a:bodyPr/>
          <a:lstStyle>
            <a:lvl1pPr>
              <a:defRPr/>
            </a:lvl1pPr>
          </a:lstStyle>
          <a:p>
            <a:pPr>
              <a:defRPr/>
            </a:pPr>
            <a:r>
              <a:rPr lang="en-US" altLang="it-IT"/>
              <a:t>footer</a:t>
            </a:r>
          </a:p>
        </p:txBody>
      </p:sp>
      <p:sp>
        <p:nvSpPr>
          <p:cNvPr id="6" name="Slide Number Placeholder 5">
            <a:extLst>
              <a:ext uri="{FF2B5EF4-FFF2-40B4-BE49-F238E27FC236}">
                <a16:creationId xmlns:a16="http://schemas.microsoft.com/office/drawing/2014/main" xmlns="" id="{F0E58243-B6C3-784E-196F-DB48584153F7}"/>
              </a:ext>
            </a:extLst>
          </p:cNvPr>
          <p:cNvSpPr>
            <a:spLocks noGrp="1"/>
          </p:cNvSpPr>
          <p:nvPr>
            <p:ph type="sldNum" sz="quarter" idx="12"/>
          </p:nvPr>
        </p:nvSpPr>
        <p:spPr/>
        <p:txBody>
          <a:bodyPr/>
          <a:lstStyle>
            <a:lvl1pPr>
              <a:defRPr/>
            </a:lvl1pPr>
          </a:lstStyle>
          <a:p>
            <a:fld id="{8C821878-0AF9-4FC3-99D5-3A7A95407E44}" type="slidenum">
              <a:rPr lang="en-US" altLang="it-IT"/>
              <a:pPr/>
              <a:t>‹N›</a:t>
            </a:fld>
            <a:endParaRPr lang="en-US" altLang="it-IT"/>
          </a:p>
        </p:txBody>
      </p:sp>
    </p:spTree>
    <p:extLst>
      <p:ext uri="{BB962C8B-B14F-4D97-AF65-F5344CB8AC3E}">
        <p14:creationId xmlns:p14="http://schemas.microsoft.com/office/powerpoint/2010/main" xmlns="" val="1412751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xmlns="" id="{E4BDF119-D6C8-A20F-F635-CFD49D7FC7BE}"/>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xmlns="" id="{8C84992A-1F69-ABD3-25F6-7689FCA19A10}"/>
              </a:ext>
            </a:extLst>
          </p:cNvPr>
          <p:cNvSpPr>
            <a:spLocks noGrp="1"/>
          </p:cNvSpPr>
          <p:nvPr>
            <p:ph type="ftr" sz="quarter" idx="11"/>
          </p:nvPr>
        </p:nvSpPr>
        <p:spPr/>
        <p:txBody>
          <a:bodyPr/>
          <a:lstStyle>
            <a:lvl1pPr>
              <a:defRPr/>
            </a:lvl1pPr>
          </a:lstStyle>
          <a:p>
            <a:pPr>
              <a:defRPr/>
            </a:pPr>
            <a:r>
              <a:rPr lang="en-US" altLang="it-IT"/>
              <a:t>footer</a:t>
            </a:r>
          </a:p>
        </p:txBody>
      </p:sp>
      <p:sp>
        <p:nvSpPr>
          <p:cNvPr id="6" name="Slide Number Placeholder 5">
            <a:extLst>
              <a:ext uri="{FF2B5EF4-FFF2-40B4-BE49-F238E27FC236}">
                <a16:creationId xmlns:a16="http://schemas.microsoft.com/office/drawing/2014/main" xmlns="" id="{A0F39BF0-2B48-4EC0-93A6-7C750CD19911}"/>
              </a:ext>
            </a:extLst>
          </p:cNvPr>
          <p:cNvSpPr>
            <a:spLocks noGrp="1"/>
          </p:cNvSpPr>
          <p:nvPr>
            <p:ph type="sldNum" sz="quarter" idx="12"/>
          </p:nvPr>
        </p:nvSpPr>
        <p:spPr/>
        <p:txBody>
          <a:bodyPr/>
          <a:lstStyle>
            <a:lvl1pPr>
              <a:defRPr/>
            </a:lvl1pPr>
          </a:lstStyle>
          <a:p>
            <a:fld id="{BBB99B0E-7A47-48E2-84A9-CA0736F91AD6}" type="slidenum">
              <a:rPr lang="en-US" altLang="it-IT"/>
              <a:pPr/>
              <a:t>‹N›</a:t>
            </a:fld>
            <a:endParaRPr lang="en-US" altLang="it-IT"/>
          </a:p>
        </p:txBody>
      </p:sp>
    </p:spTree>
    <p:extLst>
      <p:ext uri="{BB962C8B-B14F-4D97-AF65-F5344CB8AC3E}">
        <p14:creationId xmlns:p14="http://schemas.microsoft.com/office/powerpoint/2010/main" xmlns="" val="195239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xmlns="" id="{80C99C75-55BD-32B2-DC63-6551A5E68366}"/>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xmlns="" id="{50A742A3-7682-334D-662F-FCE01BC09AF9}"/>
              </a:ext>
            </a:extLst>
          </p:cNvPr>
          <p:cNvSpPr>
            <a:spLocks noGrp="1"/>
          </p:cNvSpPr>
          <p:nvPr>
            <p:ph type="ftr" sz="quarter" idx="11"/>
          </p:nvPr>
        </p:nvSpPr>
        <p:spPr/>
        <p:txBody>
          <a:bodyPr/>
          <a:lstStyle>
            <a:lvl1pPr>
              <a:defRPr/>
            </a:lvl1pPr>
          </a:lstStyle>
          <a:p>
            <a:pPr>
              <a:defRPr/>
            </a:pPr>
            <a:r>
              <a:rPr lang="en-US" altLang="it-IT"/>
              <a:t>footer</a:t>
            </a:r>
          </a:p>
        </p:txBody>
      </p:sp>
      <p:sp>
        <p:nvSpPr>
          <p:cNvPr id="6" name="Slide Number Placeholder 5">
            <a:extLst>
              <a:ext uri="{FF2B5EF4-FFF2-40B4-BE49-F238E27FC236}">
                <a16:creationId xmlns:a16="http://schemas.microsoft.com/office/drawing/2014/main" xmlns="" id="{EFDE05C5-4228-8E89-6C4D-864237210539}"/>
              </a:ext>
            </a:extLst>
          </p:cNvPr>
          <p:cNvSpPr>
            <a:spLocks noGrp="1"/>
          </p:cNvSpPr>
          <p:nvPr>
            <p:ph type="sldNum" sz="quarter" idx="12"/>
          </p:nvPr>
        </p:nvSpPr>
        <p:spPr/>
        <p:txBody>
          <a:bodyPr/>
          <a:lstStyle>
            <a:lvl1pPr>
              <a:defRPr/>
            </a:lvl1pPr>
          </a:lstStyle>
          <a:p>
            <a:fld id="{7F9D0C64-1CFD-40FF-96DC-29766829BB71}" type="slidenum">
              <a:rPr lang="en-US" altLang="it-IT"/>
              <a:pPr/>
              <a:t>‹N›</a:t>
            </a:fld>
            <a:endParaRPr lang="en-US" altLang="it-IT"/>
          </a:p>
        </p:txBody>
      </p:sp>
    </p:spTree>
    <p:extLst>
      <p:ext uri="{BB962C8B-B14F-4D97-AF65-F5344CB8AC3E}">
        <p14:creationId xmlns:p14="http://schemas.microsoft.com/office/powerpoint/2010/main" xmlns="" val="228599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a:extLst>
              <a:ext uri="{FF2B5EF4-FFF2-40B4-BE49-F238E27FC236}">
                <a16:creationId xmlns:a16="http://schemas.microsoft.com/office/drawing/2014/main" xmlns="" id="{A9010B6B-62DF-20CF-931C-945C72BD9B02}"/>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xmlns="" id="{70E7CD4F-660D-C4D4-63BA-44BF1A75BA16}"/>
              </a:ext>
            </a:extLst>
          </p:cNvPr>
          <p:cNvSpPr>
            <a:spLocks noGrp="1"/>
          </p:cNvSpPr>
          <p:nvPr>
            <p:ph type="ftr" sz="quarter" idx="11"/>
          </p:nvPr>
        </p:nvSpPr>
        <p:spPr/>
        <p:txBody>
          <a:bodyPr/>
          <a:lstStyle>
            <a:lvl1pPr>
              <a:defRPr/>
            </a:lvl1pPr>
          </a:lstStyle>
          <a:p>
            <a:pPr>
              <a:defRPr/>
            </a:pPr>
            <a:r>
              <a:rPr lang="en-US" altLang="it-IT"/>
              <a:t>footer</a:t>
            </a:r>
          </a:p>
        </p:txBody>
      </p:sp>
      <p:sp>
        <p:nvSpPr>
          <p:cNvPr id="6" name="Slide Number Placeholder 5">
            <a:extLst>
              <a:ext uri="{FF2B5EF4-FFF2-40B4-BE49-F238E27FC236}">
                <a16:creationId xmlns:a16="http://schemas.microsoft.com/office/drawing/2014/main" xmlns="" id="{B610F303-294D-6726-7BCB-44D329BD486F}"/>
              </a:ext>
            </a:extLst>
          </p:cNvPr>
          <p:cNvSpPr>
            <a:spLocks noGrp="1"/>
          </p:cNvSpPr>
          <p:nvPr>
            <p:ph type="sldNum" sz="quarter" idx="12"/>
          </p:nvPr>
        </p:nvSpPr>
        <p:spPr/>
        <p:txBody>
          <a:bodyPr/>
          <a:lstStyle>
            <a:lvl1pPr>
              <a:defRPr/>
            </a:lvl1pPr>
          </a:lstStyle>
          <a:p>
            <a:fld id="{93474086-B289-4F4B-853F-22B831F1FF55}" type="slidenum">
              <a:rPr lang="en-US" altLang="it-IT"/>
              <a:pPr/>
              <a:t>‹N›</a:t>
            </a:fld>
            <a:endParaRPr lang="en-US" altLang="it-IT"/>
          </a:p>
        </p:txBody>
      </p:sp>
    </p:spTree>
    <p:extLst>
      <p:ext uri="{BB962C8B-B14F-4D97-AF65-F5344CB8AC3E}">
        <p14:creationId xmlns:p14="http://schemas.microsoft.com/office/powerpoint/2010/main" xmlns="" val="359148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Date Placeholder 3">
            <a:extLst>
              <a:ext uri="{FF2B5EF4-FFF2-40B4-BE49-F238E27FC236}">
                <a16:creationId xmlns:a16="http://schemas.microsoft.com/office/drawing/2014/main" xmlns="" id="{D730850F-01E7-FE1A-52A9-61D11D0C1763}"/>
              </a:ext>
            </a:extLst>
          </p:cNvPr>
          <p:cNvSpPr>
            <a:spLocks noGrp="1"/>
          </p:cNvSpPr>
          <p:nvPr>
            <p:ph type="dt" sz="half" idx="10"/>
          </p:nvPr>
        </p:nvSpPr>
        <p:spPr/>
        <p:txBody>
          <a:bodyPr/>
          <a:lstStyle>
            <a:lvl1pPr>
              <a:defRPr/>
            </a:lvl1pPr>
          </a:lstStyle>
          <a:p>
            <a:pPr>
              <a:defRPr/>
            </a:pPr>
            <a:endParaRPr lang="en-US" altLang="it-IT"/>
          </a:p>
        </p:txBody>
      </p:sp>
      <p:sp>
        <p:nvSpPr>
          <p:cNvPr id="5" name="Footer Placeholder 4">
            <a:extLst>
              <a:ext uri="{FF2B5EF4-FFF2-40B4-BE49-F238E27FC236}">
                <a16:creationId xmlns:a16="http://schemas.microsoft.com/office/drawing/2014/main" xmlns="" id="{46E6E35F-A61A-A8BD-A465-C623AD34C898}"/>
              </a:ext>
            </a:extLst>
          </p:cNvPr>
          <p:cNvSpPr>
            <a:spLocks noGrp="1"/>
          </p:cNvSpPr>
          <p:nvPr>
            <p:ph type="ftr" sz="quarter" idx="11"/>
          </p:nvPr>
        </p:nvSpPr>
        <p:spPr/>
        <p:txBody>
          <a:bodyPr/>
          <a:lstStyle>
            <a:lvl1pPr>
              <a:defRPr/>
            </a:lvl1pPr>
          </a:lstStyle>
          <a:p>
            <a:pPr>
              <a:defRPr/>
            </a:pPr>
            <a:r>
              <a:rPr lang="en-US" altLang="it-IT"/>
              <a:t>footer</a:t>
            </a:r>
          </a:p>
        </p:txBody>
      </p:sp>
      <p:sp>
        <p:nvSpPr>
          <p:cNvPr id="6" name="Slide Number Placeholder 5">
            <a:extLst>
              <a:ext uri="{FF2B5EF4-FFF2-40B4-BE49-F238E27FC236}">
                <a16:creationId xmlns:a16="http://schemas.microsoft.com/office/drawing/2014/main" xmlns="" id="{93B9D823-A4E0-AE07-F4B3-5E4E7B27A75E}"/>
              </a:ext>
            </a:extLst>
          </p:cNvPr>
          <p:cNvSpPr>
            <a:spLocks noGrp="1"/>
          </p:cNvSpPr>
          <p:nvPr>
            <p:ph type="sldNum" sz="quarter" idx="12"/>
          </p:nvPr>
        </p:nvSpPr>
        <p:spPr/>
        <p:txBody>
          <a:bodyPr/>
          <a:lstStyle>
            <a:lvl1pPr>
              <a:defRPr/>
            </a:lvl1pPr>
          </a:lstStyle>
          <a:p>
            <a:fld id="{4CB71EF9-17AC-4CD2-86C2-A2D67A687F1A}" type="slidenum">
              <a:rPr lang="en-US" altLang="it-IT"/>
              <a:pPr/>
              <a:t>‹N›</a:t>
            </a:fld>
            <a:endParaRPr lang="en-US" altLang="it-IT"/>
          </a:p>
        </p:txBody>
      </p:sp>
    </p:spTree>
    <p:extLst>
      <p:ext uri="{BB962C8B-B14F-4D97-AF65-F5344CB8AC3E}">
        <p14:creationId xmlns:p14="http://schemas.microsoft.com/office/powerpoint/2010/main" xmlns="" val="3764284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3">
            <a:extLst>
              <a:ext uri="{FF2B5EF4-FFF2-40B4-BE49-F238E27FC236}">
                <a16:creationId xmlns:a16="http://schemas.microsoft.com/office/drawing/2014/main" xmlns="" id="{BE5814A7-0928-502C-59B9-9CDEAA662E33}"/>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xmlns="" id="{FCA3D93F-5B62-270E-36F7-B9D00ADA0AD3}"/>
              </a:ext>
            </a:extLst>
          </p:cNvPr>
          <p:cNvSpPr>
            <a:spLocks noGrp="1"/>
          </p:cNvSpPr>
          <p:nvPr>
            <p:ph type="ftr" sz="quarter" idx="11"/>
          </p:nvPr>
        </p:nvSpPr>
        <p:spPr/>
        <p:txBody>
          <a:bodyPr/>
          <a:lstStyle>
            <a:lvl1pPr>
              <a:defRPr/>
            </a:lvl1pPr>
          </a:lstStyle>
          <a:p>
            <a:pPr>
              <a:defRPr/>
            </a:pPr>
            <a:r>
              <a:rPr lang="en-US" altLang="it-IT"/>
              <a:t>footer</a:t>
            </a:r>
          </a:p>
        </p:txBody>
      </p:sp>
      <p:sp>
        <p:nvSpPr>
          <p:cNvPr id="7" name="Slide Number Placeholder 5">
            <a:extLst>
              <a:ext uri="{FF2B5EF4-FFF2-40B4-BE49-F238E27FC236}">
                <a16:creationId xmlns:a16="http://schemas.microsoft.com/office/drawing/2014/main" xmlns="" id="{BBBE8FD3-9FA2-C595-F0B1-820F8D7030A0}"/>
              </a:ext>
            </a:extLst>
          </p:cNvPr>
          <p:cNvSpPr>
            <a:spLocks noGrp="1"/>
          </p:cNvSpPr>
          <p:nvPr>
            <p:ph type="sldNum" sz="quarter" idx="12"/>
          </p:nvPr>
        </p:nvSpPr>
        <p:spPr/>
        <p:txBody>
          <a:bodyPr/>
          <a:lstStyle>
            <a:lvl1pPr>
              <a:defRPr/>
            </a:lvl1pPr>
          </a:lstStyle>
          <a:p>
            <a:fld id="{F5E3A023-0822-4642-88AA-892FA28D36D1}" type="slidenum">
              <a:rPr lang="en-US" altLang="it-IT"/>
              <a:pPr/>
              <a:t>‹N›</a:t>
            </a:fld>
            <a:endParaRPr lang="en-US" altLang="it-IT"/>
          </a:p>
        </p:txBody>
      </p:sp>
    </p:spTree>
    <p:extLst>
      <p:ext uri="{BB962C8B-B14F-4D97-AF65-F5344CB8AC3E}">
        <p14:creationId xmlns:p14="http://schemas.microsoft.com/office/powerpoint/2010/main" xmlns="" val="960396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3">
            <a:extLst>
              <a:ext uri="{FF2B5EF4-FFF2-40B4-BE49-F238E27FC236}">
                <a16:creationId xmlns:a16="http://schemas.microsoft.com/office/drawing/2014/main" xmlns="" id="{5A10B47D-AF89-7C3D-81DC-3BA96E8EF77F}"/>
              </a:ext>
            </a:extLst>
          </p:cNvPr>
          <p:cNvSpPr>
            <a:spLocks noGrp="1"/>
          </p:cNvSpPr>
          <p:nvPr>
            <p:ph type="dt" sz="half" idx="10"/>
          </p:nvPr>
        </p:nvSpPr>
        <p:spPr/>
        <p:txBody>
          <a:bodyPr/>
          <a:lstStyle>
            <a:lvl1pPr>
              <a:defRPr/>
            </a:lvl1pPr>
          </a:lstStyle>
          <a:p>
            <a:pPr>
              <a:defRPr/>
            </a:pPr>
            <a:endParaRPr lang="en-US" altLang="it-IT"/>
          </a:p>
        </p:txBody>
      </p:sp>
      <p:sp>
        <p:nvSpPr>
          <p:cNvPr id="8" name="Footer Placeholder 4">
            <a:extLst>
              <a:ext uri="{FF2B5EF4-FFF2-40B4-BE49-F238E27FC236}">
                <a16:creationId xmlns:a16="http://schemas.microsoft.com/office/drawing/2014/main" xmlns="" id="{7B509EBC-217B-C8DA-070E-A36E538EBB72}"/>
              </a:ext>
            </a:extLst>
          </p:cNvPr>
          <p:cNvSpPr>
            <a:spLocks noGrp="1"/>
          </p:cNvSpPr>
          <p:nvPr>
            <p:ph type="ftr" sz="quarter" idx="11"/>
          </p:nvPr>
        </p:nvSpPr>
        <p:spPr/>
        <p:txBody>
          <a:bodyPr/>
          <a:lstStyle>
            <a:lvl1pPr>
              <a:defRPr/>
            </a:lvl1pPr>
          </a:lstStyle>
          <a:p>
            <a:pPr>
              <a:defRPr/>
            </a:pPr>
            <a:r>
              <a:rPr lang="en-US" altLang="it-IT"/>
              <a:t>footer</a:t>
            </a:r>
          </a:p>
        </p:txBody>
      </p:sp>
      <p:sp>
        <p:nvSpPr>
          <p:cNvPr id="9" name="Slide Number Placeholder 5">
            <a:extLst>
              <a:ext uri="{FF2B5EF4-FFF2-40B4-BE49-F238E27FC236}">
                <a16:creationId xmlns:a16="http://schemas.microsoft.com/office/drawing/2014/main" xmlns="" id="{50C5116A-CC4F-3C58-4E1F-3C4E408A6C88}"/>
              </a:ext>
            </a:extLst>
          </p:cNvPr>
          <p:cNvSpPr>
            <a:spLocks noGrp="1"/>
          </p:cNvSpPr>
          <p:nvPr>
            <p:ph type="sldNum" sz="quarter" idx="12"/>
          </p:nvPr>
        </p:nvSpPr>
        <p:spPr/>
        <p:txBody>
          <a:bodyPr/>
          <a:lstStyle>
            <a:lvl1pPr>
              <a:defRPr/>
            </a:lvl1pPr>
          </a:lstStyle>
          <a:p>
            <a:fld id="{5FE1509B-59B9-4CF0-A803-E4EF6CF2DD0B}" type="slidenum">
              <a:rPr lang="en-US" altLang="it-IT"/>
              <a:pPr/>
              <a:t>‹N›</a:t>
            </a:fld>
            <a:endParaRPr lang="en-US" altLang="it-IT"/>
          </a:p>
        </p:txBody>
      </p:sp>
    </p:spTree>
    <p:extLst>
      <p:ext uri="{BB962C8B-B14F-4D97-AF65-F5344CB8AC3E}">
        <p14:creationId xmlns:p14="http://schemas.microsoft.com/office/powerpoint/2010/main" xmlns="" val="106394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3">
            <a:extLst>
              <a:ext uri="{FF2B5EF4-FFF2-40B4-BE49-F238E27FC236}">
                <a16:creationId xmlns:a16="http://schemas.microsoft.com/office/drawing/2014/main" xmlns="" id="{D18E4DBB-9BF4-5278-4F62-246819AF80B8}"/>
              </a:ext>
            </a:extLst>
          </p:cNvPr>
          <p:cNvSpPr>
            <a:spLocks noGrp="1"/>
          </p:cNvSpPr>
          <p:nvPr>
            <p:ph type="dt" sz="half" idx="10"/>
          </p:nvPr>
        </p:nvSpPr>
        <p:spPr/>
        <p:txBody>
          <a:bodyPr/>
          <a:lstStyle>
            <a:lvl1pPr>
              <a:defRPr/>
            </a:lvl1pPr>
          </a:lstStyle>
          <a:p>
            <a:pPr>
              <a:defRPr/>
            </a:pPr>
            <a:endParaRPr lang="en-US" altLang="it-IT"/>
          </a:p>
        </p:txBody>
      </p:sp>
      <p:sp>
        <p:nvSpPr>
          <p:cNvPr id="4" name="Footer Placeholder 4">
            <a:extLst>
              <a:ext uri="{FF2B5EF4-FFF2-40B4-BE49-F238E27FC236}">
                <a16:creationId xmlns:a16="http://schemas.microsoft.com/office/drawing/2014/main" xmlns="" id="{D02BE9EB-4E54-DB68-6804-AF04083B3891}"/>
              </a:ext>
            </a:extLst>
          </p:cNvPr>
          <p:cNvSpPr>
            <a:spLocks noGrp="1"/>
          </p:cNvSpPr>
          <p:nvPr>
            <p:ph type="ftr" sz="quarter" idx="11"/>
          </p:nvPr>
        </p:nvSpPr>
        <p:spPr/>
        <p:txBody>
          <a:bodyPr/>
          <a:lstStyle>
            <a:lvl1pPr>
              <a:defRPr/>
            </a:lvl1pPr>
          </a:lstStyle>
          <a:p>
            <a:pPr>
              <a:defRPr/>
            </a:pPr>
            <a:r>
              <a:rPr lang="en-US" altLang="it-IT"/>
              <a:t>footer</a:t>
            </a:r>
          </a:p>
        </p:txBody>
      </p:sp>
      <p:sp>
        <p:nvSpPr>
          <p:cNvPr id="5" name="Slide Number Placeholder 5">
            <a:extLst>
              <a:ext uri="{FF2B5EF4-FFF2-40B4-BE49-F238E27FC236}">
                <a16:creationId xmlns:a16="http://schemas.microsoft.com/office/drawing/2014/main" xmlns="" id="{CC5EE836-3EF1-DC89-D8AA-0FED1FD7A6E0}"/>
              </a:ext>
            </a:extLst>
          </p:cNvPr>
          <p:cNvSpPr>
            <a:spLocks noGrp="1"/>
          </p:cNvSpPr>
          <p:nvPr>
            <p:ph type="sldNum" sz="quarter" idx="12"/>
          </p:nvPr>
        </p:nvSpPr>
        <p:spPr/>
        <p:txBody>
          <a:bodyPr/>
          <a:lstStyle>
            <a:lvl1pPr>
              <a:defRPr/>
            </a:lvl1pPr>
          </a:lstStyle>
          <a:p>
            <a:fld id="{11FF2712-E46E-428C-8C18-8E98535400B7}" type="slidenum">
              <a:rPr lang="en-US" altLang="it-IT"/>
              <a:pPr/>
              <a:t>‹N›</a:t>
            </a:fld>
            <a:endParaRPr lang="en-US" altLang="it-IT"/>
          </a:p>
        </p:txBody>
      </p:sp>
    </p:spTree>
    <p:extLst>
      <p:ext uri="{BB962C8B-B14F-4D97-AF65-F5344CB8AC3E}">
        <p14:creationId xmlns:p14="http://schemas.microsoft.com/office/powerpoint/2010/main" xmlns="" val="16554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DDFDD7EA-F34D-2C7B-4E12-07D291516A32}"/>
              </a:ext>
            </a:extLst>
          </p:cNvPr>
          <p:cNvSpPr>
            <a:spLocks noGrp="1"/>
          </p:cNvSpPr>
          <p:nvPr>
            <p:ph type="dt" sz="half" idx="10"/>
          </p:nvPr>
        </p:nvSpPr>
        <p:spPr/>
        <p:txBody>
          <a:bodyPr/>
          <a:lstStyle>
            <a:lvl1pPr>
              <a:defRPr/>
            </a:lvl1pPr>
          </a:lstStyle>
          <a:p>
            <a:pPr>
              <a:defRPr/>
            </a:pPr>
            <a:endParaRPr lang="en-US" altLang="it-IT"/>
          </a:p>
        </p:txBody>
      </p:sp>
      <p:sp>
        <p:nvSpPr>
          <p:cNvPr id="3" name="Footer Placeholder 4">
            <a:extLst>
              <a:ext uri="{FF2B5EF4-FFF2-40B4-BE49-F238E27FC236}">
                <a16:creationId xmlns:a16="http://schemas.microsoft.com/office/drawing/2014/main" xmlns="" id="{8B9E2801-5B3F-32D5-449B-ABCA6B69342A}"/>
              </a:ext>
            </a:extLst>
          </p:cNvPr>
          <p:cNvSpPr>
            <a:spLocks noGrp="1"/>
          </p:cNvSpPr>
          <p:nvPr>
            <p:ph type="ftr" sz="quarter" idx="11"/>
          </p:nvPr>
        </p:nvSpPr>
        <p:spPr/>
        <p:txBody>
          <a:bodyPr/>
          <a:lstStyle>
            <a:lvl1pPr>
              <a:defRPr/>
            </a:lvl1pPr>
          </a:lstStyle>
          <a:p>
            <a:pPr>
              <a:defRPr/>
            </a:pPr>
            <a:r>
              <a:rPr lang="en-US" altLang="it-IT"/>
              <a:t>footer</a:t>
            </a:r>
          </a:p>
        </p:txBody>
      </p:sp>
      <p:sp>
        <p:nvSpPr>
          <p:cNvPr id="4" name="Slide Number Placeholder 5">
            <a:extLst>
              <a:ext uri="{FF2B5EF4-FFF2-40B4-BE49-F238E27FC236}">
                <a16:creationId xmlns:a16="http://schemas.microsoft.com/office/drawing/2014/main" xmlns="" id="{B1133E1A-E069-B6B3-5476-EC5B40581B64}"/>
              </a:ext>
            </a:extLst>
          </p:cNvPr>
          <p:cNvSpPr>
            <a:spLocks noGrp="1"/>
          </p:cNvSpPr>
          <p:nvPr>
            <p:ph type="sldNum" sz="quarter" idx="12"/>
          </p:nvPr>
        </p:nvSpPr>
        <p:spPr/>
        <p:txBody>
          <a:bodyPr/>
          <a:lstStyle>
            <a:lvl1pPr>
              <a:defRPr/>
            </a:lvl1pPr>
          </a:lstStyle>
          <a:p>
            <a:fld id="{7FDF1F86-AE1C-4382-919C-5BAA71888841}" type="slidenum">
              <a:rPr lang="en-US" altLang="it-IT"/>
              <a:pPr/>
              <a:t>‹N›</a:t>
            </a:fld>
            <a:endParaRPr lang="en-US" altLang="it-IT"/>
          </a:p>
        </p:txBody>
      </p:sp>
    </p:spTree>
    <p:extLst>
      <p:ext uri="{BB962C8B-B14F-4D97-AF65-F5344CB8AC3E}">
        <p14:creationId xmlns:p14="http://schemas.microsoft.com/office/powerpoint/2010/main" xmlns="" val="174092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xmlns="" id="{534BCE86-6783-D575-C4F0-C34DC558C8BD}"/>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xmlns="" id="{EBCB82D8-08D2-2DD0-6789-D028F54B4264}"/>
              </a:ext>
            </a:extLst>
          </p:cNvPr>
          <p:cNvSpPr>
            <a:spLocks noGrp="1"/>
          </p:cNvSpPr>
          <p:nvPr>
            <p:ph type="ftr" sz="quarter" idx="11"/>
          </p:nvPr>
        </p:nvSpPr>
        <p:spPr/>
        <p:txBody>
          <a:bodyPr/>
          <a:lstStyle>
            <a:lvl1pPr>
              <a:defRPr/>
            </a:lvl1pPr>
          </a:lstStyle>
          <a:p>
            <a:pPr>
              <a:defRPr/>
            </a:pPr>
            <a:r>
              <a:rPr lang="en-US" altLang="it-IT"/>
              <a:t>footer</a:t>
            </a:r>
          </a:p>
        </p:txBody>
      </p:sp>
      <p:sp>
        <p:nvSpPr>
          <p:cNvPr id="7" name="Slide Number Placeholder 5">
            <a:extLst>
              <a:ext uri="{FF2B5EF4-FFF2-40B4-BE49-F238E27FC236}">
                <a16:creationId xmlns:a16="http://schemas.microsoft.com/office/drawing/2014/main" xmlns="" id="{60318268-EE64-54C6-E4F8-2E7618D08CEF}"/>
              </a:ext>
            </a:extLst>
          </p:cNvPr>
          <p:cNvSpPr>
            <a:spLocks noGrp="1"/>
          </p:cNvSpPr>
          <p:nvPr>
            <p:ph type="sldNum" sz="quarter" idx="12"/>
          </p:nvPr>
        </p:nvSpPr>
        <p:spPr/>
        <p:txBody>
          <a:bodyPr/>
          <a:lstStyle>
            <a:lvl1pPr>
              <a:defRPr/>
            </a:lvl1pPr>
          </a:lstStyle>
          <a:p>
            <a:fld id="{48209847-5A45-4ED5-9498-AD92D5B44DA9}" type="slidenum">
              <a:rPr lang="en-US" altLang="it-IT"/>
              <a:pPr/>
              <a:t>‹N›</a:t>
            </a:fld>
            <a:endParaRPr lang="en-US" altLang="it-IT"/>
          </a:p>
        </p:txBody>
      </p:sp>
    </p:spTree>
    <p:extLst>
      <p:ext uri="{BB962C8B-B14F-4D97-AF65-F5344CB8AC3E}">
        <p14:creationId xmlns:p14="http://schemas.microsoft.com/office/powerpoint/2010/main" xmlns="" val="353960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xmlns="" id="{302AA191-7D1D-7AB8-B0AA-485F6837CBB7}"/>
              </a:ext>
            </a:extLst>
          </p:cNvPr>
          <p:cNvSpPr>
            <a:spLocks noGrp="1"/>
          </p:cNvSpPr>
          <p:nvPr>
            <p:ph type="dt" sz="half" idx="10"/>
          </p:nvPr>
        </p:nvSpPr>
        <p:spPr/>
        <p:txBody>
          <a:bodyPr/>
          <a:lstStyle>
            <a:lvl1pPr>
              <a:defRPr/>
            </a:lvl1pPr>
          </a:lstStyle>
          <a:p>
            <a:pPr>
              <a:defRPr/>
            </a:pPr>
            <a:endParaRPr lang="en-US" altLang="it-IT"/>
          </a:p>
        </p:txBody>
      </p:sp>
      <p:sp>
        <p:nvSpPr>
          <p:cNvPr id="6" name="Footer Placeholder 4">
            <a:extLst>
              <a:ext uri="{FF2B5EF4-FFF2-40B4-BE49-F238E27FC236}">
                <a16:creationId xmlns:a16="http://schemas.microsoft.com/office/drawing/2014/main" xmlns="" id="{7092AE45-D472-D046-232F-5F794C897742}"/>
              </a:ext>
            </a:extLst>
          </p:cNvPr>
          <p:cNvSpPr>
            <a:spLocks noGrp="1"/>
          </p:cNvSpPr>
          <p:nvPr>
            <p:ph type="ftr" sz="quarter" idx="11"/>
          </p:nvPr>
        </p:nvSpPr>
        <p:spPr/>
        <p:txBody>
          <a:bodyPr/>
          <a:lstStyle>
            <a:lvl1pPr>
              <a:defRPr/>
            </a:lvl1pPr>
          </a:lstStyle>
          <a:p>
            <a:pPr>
              <a:defRPr/>
            </a:pPr>
            <a:r>
              <a:rPr lang="en-US" altLang="it-IT"/>
              <a:t>footer</a:t>
            </a:r>
          </a:p>
        </p:txBody>
      </p:sp>
      <p:sp>
        <p:nvSpPr>
          <p:cNvPr id="7" name="Slide Number Placeholder 5">
            <a:extLst>
              <a:ext uri="{FF2B5EF4-FFF2-40B4-BE49-F238E27FC236}">
                <a16:creationId xmlns:a16="http://schemas.microsoft.com/office/drawing/2014/main" xmlns="" id="{9313C249-BEAC-A77A-C181-C4D11E993E17}"/>
              </a:ext>
            </a:extLst>
          </p:cNvPr>
          <p:cNvSpPr>
            <a:spLocks noGrp="1"/>
          </p:cNvSpPr>
          <p:nvPr>
            <p:ph type="sldNum" sz="quarter" idx="12"/>
          </p:nvPr>
        </p:nvSpPr>
        <p:spPr/>
        <p:txBody>
          <a:bodyPr/>
          <a:lstStyle>
            <a:lvl1pPr>
              <a:defRPr/>
            </a:lvl1pPr>
          </a:lstStyle>
          <a:p>
            <a:fld id="{A0A3A3AD-FE16-4CF3-BE27-C092FC8CD9A4}" type="slidenum">
              <a:rPr lang="en-US" altLang="it-IT"/>
              <a:pPr/>
              <a:t>‹N›</a:t>
            </a:fld>
            <a:endParaRPr lang="en-US" altLang="it-IT"/>
          </a:p>
        </p:txBody>
      </p:sp>
    </p:spTree>
    <p:extLst>
      <p:ext uri="{BB962C8B-B14F-4D97-AF65-F5344CB8AC3E}">
        <p14:creationId xmlns:p14="http://schemas.microsoft.com/office/powerpoint/2010/main" xmlns="" val="1703005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C46B3E30-9DC6-63FD-D689-F04AC941295A}"/>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endParaRPr lang="en-US" altLang="it-IT"/>
          </a:p>
        </p:txBody>
      </p:sp>
      <p:sp>
        <p:nvSpPr>
          <p:cNvPr id="1027" name="Text Placeholder 2">
            <a:extLst>
              <a:ext uri="{FF2B5EF4-FFF2-40B4-BE49-F238E27FC236}">
                <a16:creationId xmlns:a16="http://schemas.microsoft.com/office/drawing/2014/main" xmlns="" id="{B930B139-0A67-C41F-278D-31109E55E6C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Date Placeholder 3">
            <a:extLst>
              <a:ext uri="{FF2B5EF4-FFF2-40B4-BE49-F238E27FC236}">
                <a16:creationId xmlns:a16="http://schemas.microsoft.com/office/drawing/2014/main" xmlns="" id="{42F416FD-BE48-DD80-A7C1-C4A0949336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it-IT"/>
          </a:p>
        </p:txBody>
      </p:sp>
      <p:sp>
        <p:nvSpPr>
          <p:cNvPr id="5" name="Footer Placeholder 4">
            <a:extLst>
              <a:ext uri="{FF2B5EF4-FFF2-40B4-BE49-F238E27FC236}">
                <a16:creationId xmlns:a16="http://schemas.microsoft.com/office/drawing/2014/main" xmlns="" id="{25848715-FE57-ABEA-3B6D-36FE98991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it-IT"/>
              <a:t>footer</a:t>
            </a:r>
          </a:p>
        </p:txBody>
      </p:sp>
      <p:sp>
        <p:nvSpPr>
          <p:cNvPr id="6" name="Slide Number Placeholder 5">
            <a:extLst>
              <a:ext uri="{FF2B5EF4-FFF2-40B4-BE49-F238E27FC236}">
                <a16:creationId xmlns:a16="http://schemas.microsoft.com/office/drawing/2014/main" xmlns="" id="{650866D5-014F-C5BA-85DA-9F73A61406D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2DB7ABC-692B-4C8E-874C-3801980D1B09}" type="slidenum">
              <a:rPr lang="en-US" altLang="it-IT"/>
              <a:pPr/>
              <a:t>‹N›</a:t>
            </a:fld>
            <a:endParaRPr lang="en-US" altLang="it-IT"/>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jpeg"/></Relationships>
</file>

<file path=ppt/slides/_rels/slide6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a:extLst>
              <a:ext uri="{FF2B5EF4-FFF2-40B4-BE49-F238E27FC236}">
                <a16:creationId xmlns:a16="http://schemas.microsoft.com/office/drawing/2014/main" xmlns="" id="{53E2CBBB-DE86-6A26-FA7F-B0549EFA6115}"/>
              </a:ext>
            </a:extLst>
          </p:cNvPr>
          <p:cNvSpPr>
            <a:spLocks noGrp="1" noChangeArrowheads="1"/>
          </p:cNvSpPr>
          <p:nvPr>
            <p:ph type="ctrTitle"/>
          </p:nvPr>
        </p:nvSpPr>
        <p:spPr>
          <a:xfrm>
            <a:off x="2158999" y="1358375"/>
            <a:ext cx="7874000" cy="1873250"/>
          </a:xfrm>
        </p:spPr>
        <p:txBody>
          <a:bodyPr anchor="ctr"/>
          <a:lstStyle/>
          <a:p>
            <a:pPr eaLnBrk="1" hangingPunct="1"/>
            <a:r>
              <a:rPr lang="it-IT" altLang="it-IT" sz="4400" b="1" dirty="0">
                <a:latin typeface="Calibri" panose="020F0502020204030204" pitchFamily="34" charset="0"/>
              </a:rPr>
              <a:t>Endoscopia </a:t>
            </a:r>
            <a:r>
              <a:rPr lang="it-IT" altLang="it-IT" sz="4400" b="1" dirty="0" err="1">
                <a:latin typeface="Calibri" panose="020F0502020204030204" pitchFamily="34" charset="0"/>
              </a:rPr>
              <a:t>pre</a:t>
            </a:r>
            <a:r>
              <a:rPr lang="it-IT" altLang="it-IT" sz="4400" b="1" dirty="0">
                <a:latin typeface="Calibri" panose="020F0502020204030204" pitchFamily="34" charset="0"/>
              </a:rPr>
              <a:t>-operatoria</a:t>
            </a:r>
            <a:endParaRPr lang="en-US" altLang="it-IT" sz="4000" dirty="0">
              <a:latin typeface="Calibri" panose="020F0502020204030204" pitchFamily="34" charset="0"/>
            </a:endParaRPr>
          </a:p>
        </p:txBody>
      </p:sp>
      <p:sp>
        <p:nvSpPr>
          <p:cNvPr id="8" name="Rectangle 3">
            <a:extLst>
              <a:ext uri="{FF2B5EF4-FFF2-40B4-BE49-F238E27FC236}">
                <a16:creationId xmlns:a16="http://schemas.microsoft.com/office/drawing/2014/main" xmlns="" id="{7B568175-3E68-A3F2-0CCC-4B5E49F7C8FD}"/>
              </a:ext>
            </a:extLst>
          </p:cNvPr>
          <p:cNvSpPr>
            <a:spLocks noChangeArrowheads="1"/>
          </p:cNvSpPr>
          <p:nvPr/>
        </p:nvSpPr>
        <p:spPr bwMode="auto">
          <a:xfrm>
            <a:off x="3337770" y="3338989"/>
            <a:ext cx="5516458"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a:r>
              <a:rPr lang="en-US" altLang="it-IT" sz="1400" i="1" dirty="0">
                <a:latin typeface="+mn-lt"/>
                <a:ea typeface="Calibri" panose="020F0502020204030204" pitchFamily="34" charset="0"/>
                <a:cs typeface="Arial" panose="020B0604020202020204" pitchFamily="34" charset="0"/>
              </a:rPr>
              <a:t>Chief of Gastroenterology and Digestive Endoscopy Unit</a:t>
            </a:r>
            <a:endParaRPr lang="en-US" altLang="it-IT" dirty="0">
              <a:latin typeface="+mn-lt"/>
              <a:ea typeface="Calibri" panose="020F0502020204030204" pitchFamily="34" charset="0"/>
              <a:cs typeface="Arial" panose="020B0604020202020204" pitchFamily="34" charset="0"/>
            </a:endParaRPr>
          </a:p>
          <a:p>
            <a:pPr algn="ctr"/>
            <a:r>
              <a:rPr lang="it-IT" altLang="it-IT" sz="1400" u="sng" dirty="0">
                <a:latin typeface="+mn-lt"/>
                <a:ea typeface="Calibri" panose="020F0502020204030204" pitchFamily="34" charset="0"/>
                <a:cs typeface="Arial" panose="020B0604020202020204" pitchFamily="34" charset="0"/>
              </a:rPr>
              <a:t>Azienda di Rilievo Nazionale ed Alta Specializzazione </a:t>
            </a:r>
          </a:p>
          <a:p>
            <a:pPr algn="ctr"/>
            <a:r>
              <a:rPr lang="it-IT" altLang="it-IT" sz="1400" u="sng" dirty="0">
                <a:latin typeface="+mn-lt"/>
                <a:ea typeface="Calibri" panose="020F0502020204030204" pitchFamily="34" charset="0"/>
                <a:cs typeface="Arial" panose="020B0604020202020204" pitchFamily="34" charset="0"/>
              </a:rPr>
              <a:t>" Ospedali "  ARNAS Civico Di Cristina </a:t>
            </a:r>
            <a:r>
              <a:rPr lang="it-IT" altLang="it-IT" sz="1400" u="sng" dirty="0" err="1">
                <a:latin typeface="+mn-lt"/>
                <a:ea typeface="Calibri" panose="020F0502020204030204" pitchFamily="34" charset="0"/>
                <a:cs typeface="Arial" panose="020B0604020202020204" pitchFamily="34" charset="0"/>
              </a:rPr>
              <a:t>Benfratelli</a:t>
            </a:r>
            <a:endParaRPr lang="it-IT" altLang="it-IT" sz="1400" u="sng" dirty="0">
              <a:latin typeface="+mn-lt"/>
              <a:ea typeface="Calibri" panose="020F0502020204030204" pitchFamily="34" charset="0"/>
              <a:cs typeface="Arial" panose="020B0604020202020204" pitchFamily="34" charset="0"/>
            </a:endParaRPr>
          </a:p>
          <a:p>
            <a:pPr algn="ctr"/>
            <a:r>
              <a:rPr lang="en-US" altLang="it-IT" sz="1400" i="1" dirty="0">
                <a:latin typeface="+mn-lt"/>
                <a:ea typeface="Calibri" panose="020F0502020204030204" pitchFamily="34" charset="0"/>
                <a:cs typeface="Arial" panose="020B0604020202020204" pitchFamily="34" charset="0"/>
              </a:rPr>
              <a:t>Palermo, Italy</a:t>
            </a:r>
            <a:endParaRPr lang="en-US" altLang="it-IT" dirty="0">
              <a:latin typeface="+mn-lt"/>
              <a:ea typeface="Calibri" panose="020F0502020204030204" pitchFamily="34" charset="0"/>
              <a:cs typeface="Arial" panose="020B0604020202020204" pitchFamily="34" charset="0"/>
            </a:endParaRPr>
          </a:p>
        </p:txBody>
      </p:sp>
      <p:sp>
        <p:nvSpPr>
          <p:cNvPr id="9" name="Rectangle 4">
            <a:extLst>
              <a:ext uri="{FF2B5EF4-FFF2-40B4-BE49-F238E27FC236}">
                <a16:creationId xmlns:a16="http://schemas.microsoft.com/office/drawing/2014/main" xmlns="" id="{171F4443-ABFD-5BB5-430A-7C5C4585A70C}"/>
              </a:ext>
            </a:extLst>
          </p:cNvPr>
          <p:cNvSpPr>
            <a:spLocks noChangeArrowheads="1"/>
          </p:cNvSpPr>
          <p:nvPr/>
        </p:nvSpPr>
        <p:spPr bwMode="auto">
          <a:xfrm>
            <a:off x="1488281" y="3018806"/>
            <a:ext cx="92154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a:solidFill>
                  <a:schemeClr val="tx1"/>
                </a:solidFill>
                <a:latin typeface="굴림" panose="020B0600000101010101" pitchFamily="34" charset="-127"/>
                <a:ea typeface="굴림" panose="020B0600000101010101" pitchFamily="34" charset="-127"/>
              </a:defRPr>
            </a:lvl1pPr>
            <a:lvl2pPr marL="742950" indent="-285750">
              <a:defRPr kumimoji="1">
                <a:solidFill>
                  <a:schemeClr val="tx1"/>
                </a:solidFill>
                <a:latin typeface="굴림" panose="020B0600000101010101" pitchFamily="34" charset="-127"/>
                <a:ea typeface="굴림" panose="020B0600000101010101" pitchFamily="34" charset="-127"/>
              </a:defRPr>
            </a:lvl2pPr>
            <a:lvl3pPr marL="1143000" indent="-228600">
              <a:defRPr kumimoji="1">
                <a:solidFill>
                  <a:schemeClr val="tx1"/>
                </a:solidFill>
                <a:latin typeface="굴림" panose="020B0600000101010101" pitchFamily="34" charset="-127"/>
                <a:ea typeface="굴림" panose="020B0600000101010101" pitchFamily="34" charset="-127"/>
              </a:defRPr>
            </a:lvl3pPr>
            <a:lvl4pPr marL="1600200" indent="-228600">
              <a:defRPr kumimoji="1">
                <a:solidFill>
                  <a:schemeClr val="tx1"/>
                </a:solidFill>
                <a:latin typeface="굴림" panose="020B0600000101010101" pitchFamily="34" charset="-127"/>
                <a:ea typeface="굴림" panose="020B0600000101010101" pitchFamily="34" charset="-127"/>
              </a:defRPr>
            </a:lvl4pPr>
            <a:lvl5pPr marL="2057400" indent="-228600">
              <a:defRPr kumimoji="1">
                <a:solidFill>
                  <a:schemeClr val="tx1"/>
                </a:solidFill>
                <a:latin typeface="굴림" panose="020B0600000101010101" pitchFamily="34" charset="-127"/>
                <a:ea typeface="굴림" panose="020B0600000101010101" pitchFamily="34" charset="-127"/>
              </a:defRPr>
            </a:lvl5pPr>
            <a:lvl6pPr marL="25146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6pPr>
            <a:lvl7pPr marL="29718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7pPr>
            <a:lvl8pPr marL="34290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8pPr>
            <a:lvl9pPr marL="3886200" indent="-228600" eaLnBrk="0" fontAlgn="base" hangingPunct="0">
              <a:spcBef>
                <a:spcPct val="0"/>
              </a:spcBef>
              <a:spcAft>
                <a:spcPct val="0"/>
              </a:spcAft>
              <a:defRPr kumimoji="1">
                <a:solidFill>
                  <a:schemeClr val="tx1"/>
                </a:solidFill>
                <a:latin typeface="굴림" panose="020B0600000101010101" pitchFamily="34" charset="-127"/>
                <a:ea typeface="굴림" panose="020B0600000101010101" pitchFamily="34" charset="-127"/>
              </a:defRPr>
            </a:lvl9pPr>
          </a:lstStyle>
          <a:p>
            <a:pPr algn="ctr"/>
            <a:r>
              <a:rPr lang="it-IT" altLang="it-IT" b="1" dirty="0">
                <a:latin typeface="+mn-lt"/>
                <a:cs typeface="Arial" panose="020B0604020202020204" pitchFamily="34" charset="0"/>
              </a:rPr>
              <a:t>Roberto Di Mitri</a:t>
            </a:r>
            <a:endParaRPr lang="it-IT" altLang="it-IT" b="1" i="1" dirty="0">
              <a:latin typeface="+mn-lt"/>
              <a:cs typeface="Arial" panose="020B0604020202020204" pitchFamily="34" charset="0"/>
            </a:endParaRPr>
          </a:p>
        </p:txBody>
      </p:sp>
      <p:pic>
        <p:nvPicPr>
          <p:cNvPr id="11" name="Immagine 10">
            <a:extLst>
              <a:ext uri="{FF2B5EF4-FFF2-40B4-BE49-F238E27FC236}">
                <a16:creationId xmlns:a16="http://schemas.microsoft.com/office/drawing/2014/main" xmlns="" id="{9135E468-2122-98FF-3D00-A50F658C1EC3}"/>
              </a:ext>
            </a:extLst>
          </p:cNvPr>
          <p:cNvPicPr>
            <a:picLocks noChangeAspect="1"/>
          </p:cNvPicPr>
          <p:nvPr/>
        </p:nvPicPr>
        <p:blipFill>
          <a:blip r:embed="rId3"/>
          <a:stretch>
            <a:fillRect/>
          </a:stretch>
        </p:blipFill>
        <p:spPr>
          <a:xfrm>
            <a:off x="335360" y="4774293"/>
            <a:ext cx="4424953" cy="1873250"/>
          </a:xfrm>
          <a:prstGeom prst="rect">
            <a:avLst/>
          </a:prstGeom>
        </p:spPr>
      </p:pic>
      <p:pic>
        <p:nvPicPr>
          <p:cNvPr id="6" name="Immagine 5">
            <a:extLst>
              <a:ext uri="{FF2B5EF4-FFF2-40B4-BE49-F238E27FC236}">
                <a16:creationId xmlns:a16="http://schemas.microsoft.com/office/drawing/2014/main" xmlns="" id="{D6BC774C-CB40-3A0B-64D7-97453D17056D}"/>
              </a:ext>
            </a:extLst>
          </p:cNvPr>
          <p:cNvPicPr>
            <a:picLocks noChangeAspect="1"/>
          </p:cNvPicPr>
          <p:nvPr/>
        </p:nvPicPr>
        <p:blipFill>
          <a:blip r:embed="rId4"/>
          <a:srcRect t="535"/>
          <a:stretch/>
        </p:blipFill>
        <p:spPr>
          <a:xfrm>
            <a:off x="0" y="0"/>
            <a:ext cx="12192000" cy="6849976"/>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34D9D7B6-6713-A909-F387-9E8E05F3751B}"/>
              </a:ext>
            </a:extLst>
          </p:cNvPr>
          <p:cNvSpPr>
            <a:spLocks noGrp="1"/>
          </p:cNvSpPr>
          <p:nvPr>
            <p:ph type="sldNum" sz="quarter" idx="12"/>
          </p:nvPr>
        </p:nvSpPr>
        <p:spPr/>
        <p:txBody>
          <a:bodyPr/>
          <a:lstStyle/>
          <a:p>
            <a:fld id="{7FDF1F86-AE1C-4382-919C-5BAA71888841}" type="slidenum">
              <a:rPr lang="en-US" altLang="it-IT" smtClean="0"/>
              <a:pPr/>
              <a:t>10</a:t>
            </a:fld>
            <a:endParaRPr lang="en-US" altLang="it-IT"/>
          </a:p>
        </p:txBody>
      </p:sp>
      <p:pic>
        <p:nvPicPr>
          <p:cNvPr id="4" name="Immagine 3">
            <a:extLst>
              <a:ext uri="{FF2B5EF4-FFF2-40B4-BE49-F238E27FC236}">
                <a16:creationId xmlns:a16="http://schemas.microsoft.com/office/drawing/2014/main" xmlns="" id="{F80D1F04-08B6-2C6B-AF55-66B9909ACEDE}"/>
              </a:ext>
            </a:extLst>
          </p:cNvPr>
          <p:cNvPicPr>
            <a:picLocks noChangeAspect="1"/>
          </p:cNvPicPr>
          <p:nvPr/>
        </p:nvPicPr>
        <p:blipFill>
          <a:blip r:embed="rId2"/>
          <a:stretch>
            <a:fillRect/>
          </a:stretch>
        </p:blipFill>
        <p:spPr>
          <a:xfrm>
            <a:off x="2311339" y="908721"/>
            <a:ext cx="7569322" cy="5809838"/>
          </a:xfrm>
          <a:prstGeom prst="rect">
            <a:avLst/>
          </a:prstGeom>
        </p:spPr>
      </p:pic>
      <p:sp>
        <p:nvSpPr>
          <p:cNvPr id="3" name="CasellaDiTesto 2">
            <a:extLst>
              <a:ext uri="{FF2B5EF4-FFF2-40B4-BE49-F238E27FC236}">
                <a16:creationId xmlns:a16="http://schemas.microsoft.com/office/drawing/2014/main" xmlns="" id="{49A9140E-5E85-0760-0B9C-0EA9D1241EE0}"/>
              </a:ext>
            </a:extLst>
          </p:cNvPr>
          <p:cNvSpPr txBox="1"/>
          <p:nvPr/>
        </p:nvSpPr>
        <p:spPr>
          <a:xfrm>
            <a:off x="119336" y="6510238"/>
            <a:ext cx="4680520" cy="307777"/>
          </a:xfrm>
          <a:prstGeom prst="rect">
            <a:avLst/>
          </a:prstGeom>
          <a:noFill/>
        </p:spPr>
        <p:txBody>
          <a:bodyPr wrap="square" rtlCol="0">
            <a:spAutoFit/>
          </a:bodyPr>
          <a:lstStyle/>
          <a:p>
            <a:r>
              <a:rPr lang="it-IT" sz="1400" dirty="0">
                <a:latin typeface="+mn-lt"/>
              </a:rPr>
              <a:t>Menon S et al, Eur J </a:t>
            </a:r>
            <a:r>
              <a:rPr lang="it-IT" sz="1400" dirty="0" err="1">
                <a:latin typeface="+mn-lt"/>
              </a:rPr>
              <a:t>Gastroenterol</a:t>
            </a:r>
            <a:r>
              <a:rPr lang="it-IT" sz="1400" dirty="0">
                <a:latin typeface="+mn-lt"/>
              </a:rPr>
              <a:t> </a:t>
            </a:r>
            <a:r>
              <a:rPr lang="it-IT" sz="1400" dirty="0" err="1">
                <a:latin typeface="+mn-lt"/>
              </a:rPr>
              <a:t>Hepatol</a:t>
            </a:r>
            <a:r>
              <a:rPr lang="it-IT" sz="1400" dirty="0">
                <a:latin typeface="+mn-lt"/>
              </a:rPr>
              <a:t>. 2011</a:t>
            </a:r>
          </a:p>
        </p:txBody>
      </p:sp>
      <p:sp>
        <p:nvSpPr>
          <p:cNvPr id="7" name="Rectangle 5">
            <a:extLst>
              <a:ext uri="{FF2B5EF4-FFF2-40B4-BE49-F238E27FC236}">
                <a16:creationId xmlns:a16="http://schemas.microsoft.com/office/drawing/2014/main" xmlns="" id="{40E8C492-FFFD-955C-8517-1BE5921A7FCC}"/>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Classificazione</a:t>
            </a:r>
            <a:r>
              <a:rPr lang="en-US" altLang="it-IT" sz="3600" i="1" dirty="0">
                <a:solidFill>
                  <a:schemeClr val="bg1"/>
                </a:solidFill>
                <a:effectLst>
                  <a:outerShdw blurRad="38100" dist="38100" dir="2700000" algn="tl">
                    <a:srgbClr val="C0C0C0"/>
                  </a:outerShdw>
                </a:effectLst>
              </a:rPr>
              <a:t> di Hill</a:t>
            </a:r>
          </a:p>
        </p:txBody>
      </p:sp>
    </p:spTree>
    <p:extLst>
      <p:ext uri="{BB962C8B-B14F-4D97-AF65-F5344CB8AC3E}">
        <p14:creationId xmlns:p14="http://schemas.microsoft.com/office/powerpoint/2010/main" xmlns="" val="2487552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B28DCD5B-6DE2-3433-498A-1245BABA4E3B}"/>
              </a:ext>
            </a:extLst>
          </p:cNvPr>
          <p:cNvSpPr>
            <a:spLocks noGrp="1"/>
          </p:cNvSpPr>
          <p:nvPr>
            <p:ph type="sldNum" sz="quarter" idx="12"/>
          </p:nvPr>
        </p:nvSpPr>
        <p:spPr/>
        <p:txBody>
          <a:bodyPr/>
          <a:lstStyle/>
          <a:p>
            <a:fld id="{7FDF1F86-AE1C-4382-919C-5BAA71888841}" type="slidenum">
              <a:rPr lang="en-US" altLang="it-IT" smtClean="0"/>
              <a:pPr/>
              <a:t>11</a:t>
            </a:fld>
            <a:endParaRPr lang="en-US" altLang="it-IT"/>
          </a:p>
        </p:txBody>
      </p:sp>
      <p:pic>
        <p:nvPicPr>
          <p:cNvPr id="4" name="Immagine 3">
            <a:extLst>
              <a:ext uri="{FF2B5EF4-FFF2-40B4-BE49-F238E27FC236}">
                <a16:creationId xmlns:a16="http://schemas.microsoft.com/office/drawing/2014/main" xmlns="" id="{20E1E768-039C-C1EB-E5E0-20117E44D6EC}"/>
              </a:ext>
            </a:extLst>
          </p:cNvPr>
          <p:cNvPicPr>
            <a:picLocks noChangeAspect="1"/>
          </p:cNvPicPr>
          <p:nvPr/>
        </p:nvPicPr>
        <p:blipFill>
          <a:blip r:embed="rId2"/>
          <a:stretch>
            <a:fillRect/>
          </a:stretch>
        </p:blipFill>
        <p:spPr>
          <a:xfrm>
            <a:off x="0" y="1628800"/>
            <a:ext cx="12192000" cy="4531127"/>
          </a:xfrm>
          <a:prstGeom prst="rect">
            <a:avLst/>
          </a:prstGeom>
        </p:spPr>
      </p:pic>
      <p:sp>
        <p:nvSpPr>
          <p:cNvPr id="3" name="Rectangle 5">
            <a:extLst>
              <a:ext uri="{FF2B5EF4-FFF2-40B4-BE49-F238E27FC236}">
                <a16:creationId xmlns:a16="http://schemas.microsoft.com/office/drawing/2014/main" xmlns="" id="{F8E83FE5-2226-F5CF-CF40-7B02B4884AD7}"/>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Integrità</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della</a:t>
            </a:r>
            <a:r>
              <a:rPr lang="en-US" altLang="it-IT" sz="3600" i="1" dirty="0">
                <a:solidFill>
                  <a:schemeClr val="bg1"/>
                </a:solidFill>
                <a:effectLst>
                  <a:outerShdw blurRad="38100" dist="38100" dir="2700000" algn="tl">
                    <a:srgbClr val="C0C0C0"/>
                  </a:outerShdw>
                </a:effectLst>
              </a:rPr>
              <a:t> mucosa </a:t>
            </a:r>
            <a:r>
              <a:rPr lang="en-US" altLang="it-IT" sz="3600" i="1" dirty="0" err="1">
                <a:solidFill>
                  <a:schemeClr val="bg1"/>
                </a:solidFill>
                <a:effectLst>
                  <a:outerShdw blurRad="38100" dist="38100" dir="2700000" algn="tl">
                    <a:srgbClr val="C0C0C0"/>
                  </a:outerShdw>
                </a:effectLst>
              </a:rPr>
              <a:t>esofagea</a:t>
            </a:r>
            <a:endParaRPr lang="en-US" altLang="it-IT" sz="3600" i="1" dirty="0">
              <a:solidFill>
                <a:schemeClr val="bg1"/>
              </a:solidFill>
              <a:effectLst>
                <a:outerShdw blurRad="38100" dist="38100" dir="2700000" algn="tl">
                  <a:srgbClr val="C0C0C0"/>
                </a:outerShdw>
              </a:effectLst>
            </a:endParaRPr>
          </a:p>
        </p:txBody>
      </p:sp>
      <p:sp>
        <p:nvSpPr>
          <p:cNvPr id="6" name="CasellaDiTesto 5">
            <a:extLst>
              <a:ext uri="{FF2B5EF4-FFF2-40B4-BE49-F238E27FC236}">
                <a16:creationId xmlns:a16="http://schemas.microsoft.com/office/drawing/2014/main" xmlns="" id="{ED9B8398-3CF3-D4BC-9C06-9F11095897EA}"/>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Fass</a:t>
            </a:r>
            <a:r>
              <a:rPr lang="it-IT" sz="1400" dirty="0">
                <a:latin typeface="+mn-lt"/>
              </a:rPr>
              <a:t> R et al, </a:t>
            </a:r>
            <a:r>
              <a:rPr lang="it-IT" sz="1400" dirty="0" err="1">
                <a:latin typeface="+mn-lt"/>
              </a:rPr>
              <a:t>Am</a:t>
            </a:r>
            <a:r>
              <a:rPr lang="it-IT" sz="1400" dirty="0">
                <a:latin typeface="+mn-lt"/>
              </a:rPr>
              <a:t> J </a:t>
            </a:r>
            <a:r>
              <a:rPr lang="it-IT" sz="1400" dirty="0" err="1">
                <a:latin typeface="+mn-lt"/>
              </a:rPr>
              <a:t>Gastroenterol</a:t>
            </a:r>
            <a:r>
              <a:rPr lang="it-IT" sz="1400" dirty="0">
                <a:latin typeface="+mn-lt"/>
              </a:rPr>
              <a:t>. 2002</a:t>
            </a:r>
          </a:p>
        </p:txBody>
      </p:sp>
      <p:sp>
        <p:nvSpPr>
          <p:cNvPr id="5" name="Rettangolo con angoli arrotondati 4">
            <a:extLst>
              <a:ext uri="{FF2B5EF4-FFF2-40B4-BE49-F238E27FC236}">
                <a16:creationId xmlns:a16="http://schemas.microsoft.com/office/drawing/2014/main" xmlns="" id="{31866224-8933-CF39-95A4-28F500BD4824}"/>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Los Angeles classification</a:t>
            </a:r>
            <a:endParaRPr lang="en-US" dirty="0">
              <a:effectLst/>
            </a:endParaRPr>
          </a:p>
        </p:txBody>
      </p:sp>
    </p:spTree>
    <p:extLst>
      <p:ext uri="{BB962C8B-B14F-4D97-AF65-F5344CB8AC3E}">
        <p14:creationId xmlns:p14="http://schemas.microsoft.com/office/powerpoint/2010/main" xmlns="" val="3378470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92D43B15-8AED-586B-8230-DD54EA330C02}"/>
              </a:ext>
            </a:extLst>
          </p:cNvPr>
          <p:cNvSpPr>
            <a:spLocks noGrp="1"/>
          </p:cNvSpPr>
          <p:nvPr>
            <p:ph type="sldNum" sz="quarter" idx="12"/>
          </p:nvPr>
        </p:nvSpPr>
        <p:spPr/>
        <p:txBody>
          <a:bodyPr/>
          <a:lstStyle/>
          <a:p>
            <a:fld id="{7FDF1F86-AE1C-4382-919C-5BAA71888841}" type="slidenum">
              <a:rPr lang="en-US" altLang="it-IT" smtClean="0"/>
              <a:pPr/>
              <a:t>12</a:t>
            </a:fld>
            <a:endParaRPr lang="en-US" altLang="it-IT"/>
          </a:p>
        </p:txBody>
      </p:sp>
      <p:pic>
        <p:nvPicPr>
          <p:cNvPr id="4" name="Immagine 3">
            <a:extLst>
              <a:ext uri="{FF2B5EF4-FFF2-40B4-BE49-F238E27FC236}">
                <a16:creationId xmlns:a16="http://schemas.microsoft.com/office/drawing/2014/main" xmlns="" id="{EE141A23-4ECA-B54E-3EDE-4A9B94F3BFEC}"/>
              </a:ext>
            </a:extLst>
          </p:cNvPr>
          <p:cNvPicPr>
            <a:picLocks noChangeAspect="1"/>
          </p:cNvPicPr>
          <p:nvPr/>
        </p:nvPicPr>
        <p:blipFill>
          <a:blip r:embed="rId2"/>
          <a:stretch>
            <a:fillRect/>
          </a:stretch>
        </p:blipFill>
        <p:spPr>
          <a:xfrm>
            <a:off x="-10233" y="1462438"/>
            <a:ext cx="12192000" cy="4400732"/>
          </a:xfrm>
          <a:prstGeom prst="rect">
            <a:avLst/>
          </a:prstGeom>
        </p:spPr>
      </p:pic>
      <p:sp>
        <p:nvSpPr>
          <p:cNvPr id="3" name="Rectangle 5">
            <a:extLst>
              <a:ext uri="{FF2B5EF4-FFF2-40B4-BE49-F238E27FC236}">
                <a16:creationId xmlns:a16="http://schemas.microsoft.com/office/drawing/2014/main" xmlns="" id="{66993650-F5B8-3473-5527-053C7E7FB59B}"/>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Integrità</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della</a:t>
            </a:r>
            <a:r>
              <a:rPr lang="en-US" altLang="it-IT" sz="3600" i="1" dirty="0">
                <a:solidFill>
                  <a:schemeClr val="bg1"/>
                </a:solidFill>
                <a:effectLst>
                  <a:outerShdw blurRad="38100" dist="38100" dir="2700000" algn="tl">
                    <a:srgbClr val="C0C0C0"/>
                  </a:outerShdw>
                </a:effectLst>
              </a:rPr>
              <a:t> mucosa </a:t>
            </a:r>
            <a:r>
              <a:rPr lang="en-US" altLang="it-IT" sz="3600" i="1" dirty="0" err="1">
                <a:solidFill>
                  <a:schemeClr val="bg1"/>
                </a:solidFill>
                <a:effectLst>
                  <a:outerShdw blurRad="38100" dist="38100" dir="2700000" algn="tl">
                    <a:srgbClr val="C0C0C0"/>
                  </a:outerShdw>
                </a:effectLst>
              </a:rPr>
              <a:t>esofagea</a:t>
            </a:r>
            <a:endParaRPr lang="en-US" altLang="it-IT" sz="3600" i="1" dirty="0">
              <a:solidFill>
                <a:schemeClr val="bg1"/>
              </a:solidFill>
              <a:effectLst>
                <a:outerShdw blurRad="38100" dist="38100" dir="2700000" algn="tl">
                  <a:srgbClr val="C0C0C0"/>
                </a:outerShdw>
              </a:effectLst>
            </a:endParaRPr>
          </a:p>
        </p:txBody>
      </p:sp>
      <p:sp>
        <p:nvSpPr>
          <p:cNvPr id="6" name="CasellaDiTesto 5">
            <a:extLst>
              <a:ext uri="{FF2B5EF4-FFF2-40B4-BE49-F238E27FC236}">
                <a16:creationId xmlns:a16="http://schemas.microsoft.com/office/drawing/2014/main" xmlns="" id="{702E6AB5-FFB1-C454-AF51-49E184244BA4}"/>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Fass</a:t>
            </a:r>
            <a:r>
              <a:rPr lang="it-IT" sz="1400" dirty="0">
                <a:latin typeface="+mn-lt"/>
              </a:rPr>
              <a:t> R et al, </a:t>
            </a:r>
            <a:r>
              <a:rPr lang="it-IT" sz="1400" dirty="0" err="1">
                <a:latin typeface="+mn-lt"/>
              </a:rPr>
              <a:t>Am</a:t>
            </a:r>
            <a:r>
              <a:rPr lang="it-IT" sz="1400" dirty="0">
                <a:latin typeface="+mn-lt"/>
              </a:rPr>
              <a:t> J </a:t>
            </a:r>
            <a:r>
              <a:rPr lang="it-IT" sz="1400" dirty="0" err="1">
                <a:latin typeface="+mn-lt"/>
              </a:rPr>
              <a:t>Gastroenterol</a:t>
            </a:r>
            <a:r>
              <a:rPr lang="it-IT" sz="1400" dirty="0">
                <a:latin typeface="+mn-lt"/>
              </a:rPr>
              <a:t>. 2002</a:t>
            </a:r>
          </a:p>
        </p:txBody>
      </p:sp>
      <p:sp>
        <p:nvSpPr>
          <p:cNvPr id="5" name="Rettangolo con angoli arrotondati 4">
            <a:extLst>
              <a:ext uri="{FF2B5EF4-FFF2-40B4-BE49-F238E27FC236}">
                <a16:creationId xmlns:a16="http://schemas.microsoft.com/office/drawing/2014/main" xmlns="" id="{E99AD68D-19E4-A314-F8E6-D9CCD4AB063D}"/>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Los Angeles classification</a:t>
            </a:r>
            <a:endParaRPr lang="en-US" dirty="0">
              <a:effectLst/>
            </a:endParaRPr>
          </a:p>
        </p:txBody>
      </p:sp>
    </p:spTree>
    <p:extLst>
      <p:ext uri="{BB962C8B-B14F-4D97-AF65-F5344CB8AC3E}">
        <p14:creationId xmlns:p14="http://schemas.microsoft.com/office/powerpoint/2010/main" xmlns="" val="306525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E156461-3299-E09B-967B-D520974628EF}"/>
              </a:ext>
            </a:extLst>
          </p:cNvPr>
          <p:cNvSpPr>
            <a:spLocks noGrp="1"/>
          </p:cNvSpPr>
          <p:nvPr>
            <p:ph type="sldNum" sz="quarter" idx="12"/>
          </p:nvPr>
        </p:nvSpPr>
        <p:spPr/>
        <p:txBody>
          <a:bodyPr/>
          <a:lstStyle/>
          <a:p>
            <a:fld id="{7FDF1F86-AE1C-4382-919C-5BAA71888841}" type="slidenum">
              <a:rPr lang="en-US" altLang="it-IT" smtClean="0"/>
              <a:pPr/>
              <a:t>13</a:t>
            </a:fld>
            <a:endParaRPr lang="en-US" altLang="it-IT"/>
          </a:p>
        </p:txBody>
      </p:sp>
      <p:pic>
        <p:nvPicPr>
          <p:cNvPr id="4" name="Immagine 3">
            <a:extLst>
              <a:ext uri="{FF2B5EF4-FFF2-40B4-BE49-F238E27FC236}">
                <a16:creationId xmlns:a16="http://schemas.microsoft.com/office/drawing/2014/main" xmlns="" id="{817AEB36-D38C-E139-8369-61A57979DADA}"/>
              </a:ext>
            </a:extLst>
          </p:cNvPr>
          <p:cNvPicPr>
            <a:picLocks noChangeAspect="1"/>
          </p:cNvPicPr>
          <p:nvPr/>
        </p:nvPicPr>
        <p:blipFill>
          <a:blip r:embed="rId2"/>
          <a:stretch>
            <a:fillRect/>
          </a:stretch>
        </p:blipFill>
        <p:spPr>
          <a:xfrm>
            <a:off x="0" y="1443328"/>
            <a:ext cx="12192000" cy="4596121"/>
          </a:xfrm>
          <a:prstGeom prst="rect">
            <a:avLst/>
          </a:prstGeom>
        </p:spPr>
      </p:pic>
      <p:sp>
        <p:nvSpPr>
          <p:cNvPr id="3" name="Rectangle 5">
            <a:extLst>
              <a:ext uri="{FF2B5EF4-FFF2-40B4-BE49-F238E27FC236}">
                <a16:creationId xmlns:a16="http://schemas.microsoft.com/office/drawing/2014/main" xmlns="" id="{E5E2E583-F92E-A36D-8D77-C4A8FA063A3A}"/>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Integrità</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della</a:t>
            </a:r>
            <a:r>
              <a:rPr lang="en-US" altLang="it-IT" sz="3600" i="1" dirty="0">
                <a:solidFill>
                  <a:schemeClr val="bg1"/>
                </a:solidFill>
                <a:effectLst>
                  <a:outerShdw blurRad="38100" dist="38100" dir="2700000" algn="tl">
                    <a:srgbClr val="C0C0C0"/>
                  </a:outerShdw>
                </a:effectLst>
              </a:rPr>
              <a:t> mucosa </a:t>
            </a:r>
            <a:r>
              <a:rPr lang="en-US" altLang="it-IT" sz="3600" i="1" dirty="0" err="1">
                <a:solidFill>
                  <a:schemeClr val="bg1"/>
                </a:solidFill>
                <a:effectLst>
                  <a:outerShdw blurRad="38100" dist="38100" dir="2700000" algn="tl">
                    <a:srgbClr val="C0C0C0"/>
                  </a:outerShdw>
                </a:effectLst>
              </a:rPr>
              <a:t>esofagea</a:t>
            </a:r>
            <a:endParaRPr lang="en-US" altLang="it-IT" sz="3600" i="1" dirty="0">
              <a:solidFill>
                <a:schemeClr val="bg1"/>
              </a:solidFill>
              <a:effectLst>
                <a:outerShdw blurRad="38100" dist="38100" dir="2700000" algn="tl">
                  <a:srgbClr val="C0C0C0"/>
                </a:outerShdw>
              </a:effectLst>
            </a:endParaRPr>
          </a:p>
        </p:txBody>
      </p:sp>
      <p:sp>
        <p:nvSpPr>
          <p:cNvPr id="6" name="CasellaDiTesto 5">
            <a:extLst>
              <a:ext uri="{FF2B5EF4-FFF2-40B4-BE49-F238E27FC236}">
                <a16:creationId xmlns:a16="http://schemas.microsoft.com/office/drawing/2014/main" xmlns="" id="{DA034EEB-F33E-9AED-024C-0B1393F4C96C}"/>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Fass</a:t>
            </a:r>
            <a:r>
              <a:rPr lang="it-IT" sz="1400" dirty="0">
                <a:latin typeface="+mn-lt"/>
              </a:rPr>
              <a:t> R et al, </a:t>
            </a:r>
            <a:r>
              <a:rPr lang="it-IT" sz="1400" dirty="0" err="1">
                <a:latin typeface="+mn-lt"/>
              </a:rPr>
              <a:t>Am</a:t>
            </a:r>
            <a:r>
              <a:rPr lang="it-IT" sz="1400" dirty="0">
                <a:latin typeface="+mn-lt"/>
              </a:rPr>
              <a:t> J </a:t>
            </a:r>
            <a:r>
              <a:rPr lang="it-IT" sz="1400" dirty="0" err="1">
                <a:latin typeface="+mn-lt"/>
              </a:rPr>
              <a:t>Gastroenterol</a:t>
            </a:r>
            <a:r>
              <a:rPr lang="it-IT" sz="1400" dirty="0">
                <a:latin typeface="+mn-lt"/>
              </a:rPr>
              <a:t>. 2002</a:t>
            </a:r>
          </a:p>
        </p:txBody>
      </p:sp>
      <p:sp>
        <p:nvSpPr>
          <p:cNvPr id="5" name="Rettangolo con angoli arrotondati 4">
            <a:extLst>
              <a:ext uri="{FF2B5EF4-FFF2-40B4-BE49-F238E27FC236}">
                <a16:creationId xmlns:a16="http://schemas.microsoft.com/office/drawing/2014/main" xmlns="" id="{D5514B6B-82D8-F4AF-D797-64871E109497}"/>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Los Angeles classification</a:t>
            </a:r>
            <a:endParaRPr lang="en-US" dirty="0">
              <a:effectLst/>
            </a:endParaRPr>
          </a:p>
        </p:txBody>
      </p:sp>
    </p:spTree>
    <p:extLst>
      <p:ext uri="{BB962C8B-B14F-4D97-AF65-F5344CB8AC3E}">
        <p14:creationId xmlns:p14="http://schemas.microsoft.com/office/powerpoint/2010/main" xmlns="" val="2660494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945F6151-74E6-FA89-13B2-4A5AEE2BD3F5}"/>
              </a:ext>
            </a:extLst>
          </p:cNvPr>
          <p:cNvSpPr>
            <a:spLocks noGrp="1"/>
          </p:cNvSpPr>
          <p:nvPr>
            <p:ph type="sldNum" sz="quarter" idx="12"/>
          </p:nvPr>
        </p:nvSpPr>
        <p:spPr/>
        <p:txBody>
          <a:bodyPr/>
          <a:lstStyle/>
          <a:p>
            <a:fld id="{7FDF1F86-AE1C-4382-919C-5BAA71888841}" type="slidenum">
              <a:rPr lang="en-US" altLang="it-IT" smtClean="0"/>
              <a:pPr/>
              <a:t>14</a:t>
            </a:fld>
            <a:endParaRPr lang="en-US" altLang="it-IT"/>
          </a:p>
        </p:txBody>
      </p:sp>
      <p:pic>
        <p:nvPicPr>
          <p:cNvPr id="3" name="Immagine 2">
            <a:extLst>
              <a:ext uri="{FF2B5EF4-FFF2-40B4-BE49-F238E27FC236}">
                <a16:creationId xmlns:a16="http://schemas.microsoft.com/office/drawing/2014/main" xmlns="" id="{2F5145AA-2C1C-67B6-D77A-F806428A90F8}"/>
              </a:ext>
            </a:extLst>
          </p:cNvPr>
          <p:cNvPicPr>
            <a:picLocks noChangeAspect="1"/>
          </p:cNvPicPr>
          <p:nvPr/>
        </p:nvPicPr>
        <p:blipFill>
          <a:blip r:embed="rId2"/>
          <a:stretch>
            <a:fillRect/>
          </a:stretch>
        </p:blipFill>
        <p:spPr>
          <a:xfrm>
            <a:off x="767408" y="1571977"/>
            <a:ext cx="10840940" cy="4202996"/>
          </a:xfrm>
          <a:prstGeom prst="rect">
            <a:avLst/>
          </a:prstGeom>
        </p:spPr>
      </p:pic>
      <p:sp>
        <p:nvSpPr>
          <p:cNvPr id="4" name="Rectangle 5">
            <a:extLst>
              <a:ext uri="{FF2B5EF4-FFF2-40B4-BE49-F238E27FC236}">
                <a16:creationId xmlns:a16="http://schemas.microsoft.com/office/drawing/2014/main" xmlns="" id="{82E14637-12C2-1753-0B47-FC42AB713D57}"/>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Integrità</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della</a:t>
            </a:r>
            <a:r>
              <a:rPr lang="en-US" altLang="it-IT" sz="3600" i="1" dirty="0">
                <a:solidFill>
                  <a:schemeClr val="bg1"/>
                </a:solidFill>
                <a:effectLst>
                  <a:outerShdw blurRad="38100" dist="38100" dir="2700000" algn="tl">
                    <a:srgbClr val="C0C0C0"/>
                  </a:outerShdw>
                </a:effectLst>
              </a:rPr>
              <a:t> mucosa </a:t>
            </a:r>
            <a:r>
              <a:rPr lang="en-US" altLang="it-IT" sz="3600" i="1" dirty="0" err="1">
                <a:solidFill>
                  <a:schemeClr val="bg1"/>
                </a:solidFill>
                <a:effectLst>
                  <a:outerShdw blurRad="38100" dist="38100" dir="2700000" algn="tl">
                    <a:srgbClr val="C0C0C0"/>
                  </a:outerShdw>
                </a:effectLst>
              </a:rPr>
              <a:t>esofagea</a:t>
            </a:r>
            <a:endParaRPr lang="en-US" altLang="it-IT" sz="3600" i="1" dirty="0">
              <a:solidFill>
                <a:schemeClr val="bg1"/>
              </a:solidFill>
              <a:effectLst>
                <a:outerShdw blurRad="38100" dist="38100" dir="2700000" algn="tl">
                  <a:srgbClr val="C0C0C0"/>
                </a:outerShdw>
              </a:effectLst>
            </a:endParaRPr>
          </a:p>
        </p:txBody>
      </p:sp>
      <p:sp>
        <p:nvSpPr>
          <p:cNvPr id="5" name="CasellaDiTesto 4">
            <a:extLst>
              <a:ext uri="{FF2B5EF4-FFF2-40B4-BE49-F238E27FC236}">
                <a16:creationId xmlns:a16="http://schemas.microsoft.com/office/drawing/2014/main" xmlns="" id="{BA92466E-27F2-14D6-A2CC-704185B73AFB}"/>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Fass</a:t>
            </a:r>
            <a:r>
              <a:rPr lang="it-IT" sz="1400" dirty="0">
                <a:latin typeface="+mn-lt"/>
              </a:rPr>
              <a:t> R et al, </a:t>
            </a:r>
            <a:r>
              <a:rPr lang="it-IT" sz="1400" dirty="0" err="1">
                <a:latin typeface="+mn-lt"/>
              </a:rPr>
              <a:t>Am</a:t>
            </a:r>
            <a:r>
              <a:rPr lang="it-IT" sz="1400" dirty="0">
                <a:latin typeface="+mn-lt"/>
              </a:rPr>
              <a:t> J </a:t>
            </a:r>
            <a:r>
              <a:rPr lang="it-IT" sz="1400" dirty="0" err="1">
                <a:latin typeface="+mn-lt"/>
              </a:rPr>
              <a:t>Gastroenterol</a:t>
            </a:r>
            <a:r>
              <a:rPr lang="it-IT" sz="1400" dirty="0">
                <a:latin typeface="+mn-lt"/>
              </a:rPr>
              <a:t>. 2002</a:t>
            </a:r>
          </a:p>
        </p:txBody>
      </p:sp>
      <p:sp>
        <p:nvSpPr>
          <p:cNvPr id="6" name="Rettangolo con angoli arrotondati 5">
            <a:extLst>
              <a:ext uri="{FF2B5EF4-FFF2-40B4-BE49-F238E27FC236}">
                <a16:creationId xmlns:a16="http://schemas.microsoft.com/office/drawing/2014/main" xmlns="" id="{37756365-82CD-B02D-B3BE-DB820D549504}"/>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Los Angeles classification</a:t>
            </a:r>
            <a:endParaRPr lang="en-US" dirty="0">
              <a:effectLst/>
            </a:endParaRPr>
          </a:p>
        </p:txBody>
      </p:sp>
    </p:spTree>
    <p:extLst>
      <p:ext uri="{BB962C8B-B14F-4D97-AF65-F5344CB8AC3E}">
        <p14:creationId xmlns:p14="http://schemas.microsoft.com/office/powerpoint/2010/main" xmlns="" val="3928126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E771914D-210C-9397-F954-489058E27DF9}"/>
              </a:ext>
            </a:extLst>
          </p:cNvPr>
          <p:cNvSpPr>
            <a:spLocks noGrp="1"/>
          </p:cNvSpPr>
          <p:nvPr>
            <p:ph type="sldNum" sz="quarter" idx="12"/>
          </p:nvPr>
        </p:nvSpPr>
        <p:spPr/>
        <p:txBody>
          <a:bodyPr/>
          <a:lstStyle/>
          <a:p>
            <a:fld id="{7FDF1F86-AE1C-4382-919C-5BAA71888841}" type="slidenum">
              <a:rPr lang="en-US" altLang="it-IT" smtClean="0"/>
              <a:pPr/>
              <a:t>15</a:t>
            </a:fld>
            <a:endParaRPr lang="en-US" altLang="it-IT"/>
          </a:p>
        </p:txBody>
      </p:sp>
      <p:pic>
        <p:nvPicPr>
          <p:cNvPr id="4" name="Immagine 3">
            <a:extLst>
              <a:ext uri="{FF2B5EF4-FFF2-40B4-BE49-F238E27FC236}">
                <a16:creationId xmlns:a16="http://schemas.microsoft.com/office/drawing/2014/main" xmlns="" id="{2DD4B669-102B-3731-DA1B-867681B8108B}"/>
              </a:ext>
            </a:extLst>
          </p:cNvPr>
          <p:cNvPicPr>
            <a:picLocks noChangeAspect="1"/>
          </p:cNvPicPr>
          <p:nvPr/>
        </p:nvPicPr>
        <p:blipFill>
          <a:blip r:embed="rId2"/>
          <a:srcRect b="17567"/>
          <a:stretch/>
        </p:blipFill>
        <p:spPr>
          <a:xfrm>
            <a:off x="767408" y="1541803"/>
            <a:ext cx="10864707" cy="3111333"/>
          </a:xfrm>
          <a:prstGeom prst="rect">
            <a:avLst/>
          </a:prstGeom>
        </p:spPr>
      </p:pic>
      <p:sp>
        <p:nvSpPr>
          <p:cNvPr id="3" name="Rectangle 5">
            <a:extLst>
              <a:ext uri="{FF2B5EF4-FFF2-40B4-BE49-F238E27FC236}">
                <a16:creationId xmlns:a16="http://schemas.microsoft.com/office/drawing/2014/main" xmlns="" id="{3B63CC96-1179-C9DD-DD82-49D37BC8D20B}"/>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Barrett esophagus</a:t>
            </a:r>
          </a:p>
        </p:txBody>
      </p:sp>
      <p:sp>
        <p:nvSpPr>
          <p:cNvPr id="5" name="CasellaDiTesto 4">
            <a:extLst>
              <a:ext uri="{FF2B5EF4-FFF2-40B4-BE49-F238E27FC236}">
                <a16:creationId xmlns:a16="http://schemas.microsoft.com/office/drawing/2014/main" xmlns="" id="{6CB501C3-FB8A-C7FB-9477-05AAB6F21288}"/>
              </a:ext>
            </a:extLst>
          </p:cNvPr>
          <p:cNvSpPr txBox="1"/>
          <p:nvPr/>
        </p:nvSpPr>
        <p:spPr>
          <a:xfrm>
            <a:off x="119336" y="6356350"/>
            <a:ext cx="5904656" cy="738664"/>
          </a:xfrm>
          <a:prstGeom prst="rect">
            <a:avLst/>
          </a:prstGeom>
          <a:noFill/>
        </p:spPr>
        <p:txBody>
          <a:bodyPr wrap="square" rtlCol="0">
            <a:spAutoFit/>
          </a:bodyPr>
          <a:lstStyle/>
          <a:p>
            <a:r>
              <a:rPr lang="it-IT" sz="1400" dirty="0">
                <a:latin typeface="+mn-lt"/>
              </a:rPr>
              <a:t>Sharma P et al, </a:t>
            </a:r>
            <a:r>
              <a:rPr lang="it-IT" sz="1400" dirty="0" err="1">
                <a:latin typeface="+mn-lt"/>
              </a:rPr>
              <a:t>Gastroenterology</a:t>
            </a:r>
            <a:r>
              <a:rPr lang="it-IT" sz="1400" dirty="0">
                <a:latin typeface="+mn-lt"/>
              </a:rPr>
              <a:t>. 2006</a:t>
            </a:r>
          </a:p>
          <a:p>
            <a:r>
              <a:rPr lang="it-IT" sz="1400" dirty="0" err="1">
                <a:latin typeface="+mn-lt"/>
              </a:rPr>
              <a:t>Nagula</a:t>
            </a:r>
            <a:r>
              <a:rPr lang="it-IT" sz="1400" dirty="0">
                <a:latin typeface="+mn-lt"/>
              </a:rPr>
              <a:t> S et al, </a:t>
            </a:r>
            <a:r>
              <a:rPr lang="en-US" sz="1400" dirty="0">
                <a:latin typeface="+mn-lt"/>
              </a:rPr>
              <a:t>Clinical Gastroenterology and Hepatology 2024;22:933–943</a:t>
            </a:r>
            <a:endParaRPr lang="it-IT" sz="1400" dirty="0">
              <a:latin typeface="+mn-lt"/>
            </a:endParaRPr>
          </a:p>
          <a:p>
            <a:endParaRPr lang="it-IT" sz="1400" dirty="0">
              <a:latin typeface="+mn-lt"/>
            </a:endParaRPr>
          </a:p>
        </p:txBody>
      </p:sp>
      <p:sp>
        <p:nvSpPr>
          <p:cNvPr id="6" name="Rettangolo con angoli arrotondati 5">
            <a:extLst>
              <a:ext uri="{FF2B5EF4-FFF2-40B4-BE49-F238E27FC236}">
                <a16:creationId xmlns:a16="http://schemas.microsoft.com/office/drawing/2014/main" xmlns="" id="{7E09E6B0-BC3D-D074-F34F-4BD4B3BA2903}"/>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Prague classification</a:t>
            </a:r>
            <a:endParaRPr lang="en-US" dirty="0">
              <a:effectLst/>
            </a:endParaRPr>
          </a:p>
        </p:txBody>
      </p:sp>
      <p:pic>
        <p:nvPicPr>
          <p:cNvPr id="8" name="Immagine 7">
            <a:extLst>
              <a:ext uri="{FF2B5EF4-FFF2-40B4-BE49-F238E27FC236}">
                <a16:creationId xmlns:a16="http://schemas.microsoft.com/office/drawing/2014/main" xmlns="" id="{5EC2C389-6A5C-5873-2628-2B53BE3E72AB}"/>
              </a:ext>
            </a:extLst>
          </p:cNvPr>
          <p:cNvPicPr>
            <a:picLocks noChangeAspect="1"/>
          </p:cNvPicPr>
          <p:nvPr/>
        </p:nvPicPr>
        <p:blipFill>
          <a:blip r:embed="rId3"/>
          <a:srcRect r="7623"/>
          <a:stretch/>
        </p:blipFill>
        <p:spPr>
          <a:xfrm>
            <a:off x="1415480" y="4720341"/>
            <a:ext cx="9073008" cy="1476581"/>
          </a:xfrm>
          <a:prstGeom prst="rect">
            <a:avLst/>
          </a:prstGeom>
        </p:spPr>
      </p:pic>
    </p:spTree>
    <p:extLst>
      <p:ext uri="{BB962C8B-B14F-4D97-AF65-F5344CB8AC3E}">
        <p14:creationId xmlns:p14="http://schemas.microsoft.com/office/powerpoint/2010/main" xmlns="" val="2665501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A1ECF6A-0BD0-26C1-00DC-9EF1E5E6DA8D}"/>
              </a:ext>
            </a:extLst>
          </p:cNvPr>
          <p:cNvSpPr>
            <a:spLocks noGrp="1"/>
          </p:cNvSpPr>
          <p:nvPr>
            <p:ph type="sldNum" sz="quarter" idx="12"/>
          </p:nvPr>
        </p:nvSpPr>
        <p:spPr/>
        <p:txBody>
          <a:bodyPr/>
          <a:lstStyle/>
          <a:p>
            <a:fld id="{7FDF1F86-AE1C-4382-919C-5BAA71888841}" type="slidenum">
              <a:rPr lang="en-US" altLang="it-IT" smtClean="0"/>
              <a:pPr/>
              <a:t>16</a:t>
            </a:fld>
            <a:endParaRPr lang="en-US" altLang="it-IT"/>
          </a:p>
        </p:txBody>
      </p:sp>
      <p:pic>
        <p:nvPicPr>
          <p:cNvPr id="1026" name="Picture 2" descr="The Prague classification of Barrett's esophagus. The C | Open-i">
            <a:extLst>
              <a:ext uri="{FF2B5EF4-FFF2-40B4-BE49-F238E27FC236}">
                <a16:creationId xmlns:a16="http://schemas.microsoft.com/office/drawing/2014/main" xmlns="" id="{41B1D4A1-3CE8-0FBC-51C5-FC5AD367AD7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07768" y="1737575"/>
            <a:ext cx="4429125" cy="391477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5">
            <a:extLst>
              <a:ext uri="{FF2B5EF4-FFF2-40B4-BE49-F238E27FC236}">
                <a16:creationId xmlns:a16="http://schemas.microsoft.com/office/drawing/2014/main" xmlns="" id="{E7FFC668-8E29-B0CF-A40B-3795837BB17D}"/>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Barrett esophagus</a:t>
            </a:r>
          </a:p>
        </p:txBody>
      </p:sp>
      <p:sp>
        <p:nvSpPr>
          <p:cNvPr id="4" name="Rettangolo con angoli arrotondati 3">
            <a:extLst>
              <a:ext uri="{FF2B5EF4-FFF2-40B4-BE49-F238E27FC236}">
                <a16:creationId xmlns:a16="http://schemas.microsoft.com/office/drawing/2014/main" xmlns="" id="{3BEB495A-A65E-9D04-B9C6-9A68272A382F}"/>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Prague classification</a:t>
            </a:r>
            <a:endParaRPr lang="en-US" dirty="0">
              <a:effectLst/>
            </a:endParaRPr>
          </a:p>
        </p:txBody>
      </p:sp>
      <p:sp>
        <p:nvSpPr>
          <p:cNvPr id="5" name="CasellaDiTesto 4">
            <a:extLst>
              <a:ext uri="{FF2B5EF4-FFF2-40B4-BE49-F238E27FC236}">
                <a16:creationId xmlns:a16="http://schemas.microsoft.com/office/drawing/2014/main" xmlns="" id="{7C77BD9E-D17B-A723-AEBB-97A1DCE13BF1}"/>
              </a:ext>
            </a:extLst>
          </p:cNvPr>
          <p:cNvSpPr txBox="1"/>
          <p:nvPr/>
        </p:nvSpPr>
        <p:spPr>
          <a:xfrm>
            <a:off x="119336" y="6510238"/>
            <a:ext cx="4680520" cy="307777"/>
          </a:xfrm>
          <a:prstGeom prst="rect">
            <a:avLst/>
          </a:prstGeom>
          <a:noFill/>
        </p:spPr>
        <p:txBody>
          <a:bodyPr wrap="square" rtlCol="0">
            <a:spAutoFit/>
          </a:bodyPr>
          <a:lstStyle/>
          <a:p>
            <a:r>
              <a:rPr lang="it-IT" sz="1400" dirty="0">
                <a:latin typeface="+mn-lt"/>
              </a:rPr>
              <a:t>Sharma P et al, </a:t>
            </a:r>
            <a:r>
              <a:rPr lang="it-IT" sz="1400" dirty="0" err="1">
                <a:latin typeface="+mn-lt"/>
              </a:rPr>
              <a:t>Gastroenterology</a:t>
            </a:r>
            <a:r>
              <a:rPr lang="it-IT" sz="1400" dirty="0">
                <a:latin typeface="+mn-lt"/>
              </a:rPr>
              <a:t>. 2006</a:t>
            </a:r>
          </a:p>
        </p:txBody>
      </p:sp>
    </p:spTree>
    <p:extLst>
      <p:ext uri="{BB962C8B-B14F-4D97-AF65-F5344CB8AC3E}">
        <p14:creationId xmlns:p14="http://schemas.microsoft.com/office/powerpoint/2010/main" xmlns="" val="19854982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35B1AC6-9D0A-3630-D69C-4A0F3272BAC7}"/>
              </a:ext>
            </a:extLst>
          </p:cNvPr>
          <p:cNvSpPr>
            <a:spLocks noGrp="1"/>
          </p:cNvSpPr>
          <p:nvPr>
            <p:ph type="sldNum" sz="quarter" idx="12"/>
          </p:nvPr>
        </p:nvSpPr>
        <p:spPr/>
        <p:txBody>
          <a:bodyPr/>
          <a:lstStyle/>
          <a:p>
            <a:fld id="{7FDF1F86-AE1C-4382-919C-5BAA71888841}" type="slidenum">
              <a:rPr lang="en-US" altLang="it-IT" smtClean="0"/>
              <a:pPr/>
              <a:t>17</a:t>
            </a:fld>
            <a:endParaRPr lang="en-US" altLang="it-IT"/>
          </a:p>
        </p:txBody>
      </p:sp>
      <p:pic>
        <p:nvPicPr>
          <p:cNvPr id="4" name="Immagine 3">
            <a:extLst>
              <a:ext uri="{FF2B5EF4-FFF2-40B4-BE49-F238E27FC236}">
                <a16:creationId xmlns:a16="http://schemas.microsoft.com/office/drawing/2014/main" xmlns="" id="{0EE54014-4FA3-7BA9-C07A-E97F73750E50}"/>
              </a:ext>
            </a:extLst>
          </p:cNvPr>
          <p:cNvPicPr>
            <a:picLocks noChangeAspect="1"/>
          </p:cNvPicPr>
          <p:nvPr/>
        </p:nvPicPr>
        <p:blipFill>
          <a:blip r:embed="rId2"/>
          <a:srcRect b="7585"/>
          <a:stretch/>
        </p:blipFill>
        <p:spPr>
          <a:xfrm>
            <a:off x="165860" y="1709929"/>
            <a:ext cx="11860280" cy="4023328"/>
          </a:xfrm>
          <a:prstGeom prst="rect">
            <a:avLst/>
          </a:prstGeom>
        </p:spPr>
      </p:pic>
      <p:sp>
        <p:nvSpPr>
          <p:cNvPr id="5" name="Rectangle 5">
            <a:extLst>
              <a:ext uri="{FF2B5EF4-FFF2-40B4-BE49-F238E27FC236}">
                <a16:creationId xmlns:a16="http://schemas.microsoft.com/office/drawing/2014/main" xmlns="" id="{B9ECE8BE-CABC-2D43-5DB8-80122C510D76}"/>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Barrett esophagus</a:t>
            </a:r>
          </a:p>
        </p:txBody>
      </p:sp>
      <p:sp>
        <p:nvSpPr>
          <p:cNvPr id="6" name="Rettangolo con angoli arrotondati 5">
            <a:extLst>
              <a:ext uri="{FF2B5EF4-FFF2-40B4-BE49-F238E27FC236}">
                <a16:creationId xmlns:a16="http://schemas.microsoft.com/office/drawing/2014/main" xmlns="" id="{9A521EF7-2221-BB91-DB7F-56100A32CEE4}"/>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Prague classification</a:t>
            </a:r>
            <a:endParaRPr lang="en-US" dirty="0">
              <a:effectLst/>
            </a:endParaRPr>
          </a:p>
        </p:txBody>
      </p:sp>
      <p:sp>
        <p:nvSpPr>
          <p:cNvPr id="7" name="CasellaDiTesto 6">
            <a:extLst>
              <a:ext uri="{FF2B5EF4-FFF2-40B4-BE49-F238E27FC236}">
                <a16:creationId xmlns:a16="http://schemas.microsoft.com/office/drawing/2014/main" xmlns="" id="{C2CC9004-E40F-4040-53CD-4DE38946F2F7}"/>
              </a:ext>
            </a:extLst>
          </p:cNvPr>
          <p:cNvSpPr txBox="1"/>
          <p:nvPr/>
        </p:nvSpPr>
        <p:spPr>
          <a:xfrm>
            <a:off x="119336" y="6510238"/>
            <a:ext cx="4680520" cy="307777"/>
          </a:xfrm>
          <a:prstGeom prst="rect">
            <a:avLst/>
          </a:prstGeom>
          <a:noFill/>
        </p:spPr>
        <p:txBody>
          <a:bodyPr wrap="square" rtlCol="0">
            <a:spAutoFit/>
          </a:bodyPr>
          <a:lstStyle/>
          <a:p>
            <a:r>
              <a:rPr lang="it-IT" sz="1400" dirty="0">
                <a:latin typeface="+mn-lt"/>
              </a:rPr>
              <a:t>Sharma P et al, </a:t>
            </a:r>
            <a:r>
              <a:rPr lang="it-IT" sz="1400" dirty="0" err="1">
                <a:latin typeface="+mn-lt"/>
              </a:rPr>
              <a:t>Gastroenterology</a:t>
            </a:r>
            <a:r>
              <a:rPr lang="it-IT" sz="1400" dirty="0">
                <a:latin typeface="+mn-lt"/>
              </a:rPr>
              <a:t>. 2006</a:t>
            </a:r>
          </a:p>
        </p:txBody>
      </p:sp>
      <p:sp>
        <p:nvSpPr>
          <p:cNvPr id="8" name="Rettangolo 7">
            <a:extLst>
              <a:ext uri="{FF2B5EF4-FFF2-40B4-BE49-F238E27FC236}">
                <a16:creationId xmlns:a16="http://schemas.microsoft.com/office/drawing/2014/main" xmlns="" id="{079CE6E0-6012-1F89-885B-F291402837EC}"/>
              </a:ext>
            </a:extLst>
          </p:cNvPr>
          <p:cNvSpPr/>
          <p:nvPr/>
        </p:nvSpPr>
        <p:spPr>
          <a:xfrm>
            <a:off x="1919536" y="5445224"/>
            <a:ext cx="4608512" cy="2160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2589234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5C645812-E2C9-B599-D1F3-E25D0008BA96}"/>
              </a:ext>
            </a:extLst>
          </p:cNvPr>
          <p:cNvSpPr>
            <a:spLocks noGrp="1"/>
          </p:cNvSpPr>
          <p:nvPr>
            <p:ph type="sldNum" sz="quarter" idx="12"/>
          </p:nvPr>
        </p:nvSpPr>
        <p:spPr/>
        <p:txBody>
          <a:bodyPr/>
          <a:lstStyle/>
          <a:p>
            <a:fld id="{7FDF1F86-AE1C-4382-919C-5BAA71888841}" type="slidenum">
              <a:rPr lang="en-US" altLang="it-IT" smtClean="0"/>
              <a:pPr/>
              <a:t>18</a:t>
            </a:fld>
            <a:endParaRPr lang="en-US" altLang="it-IT"/>
          </a:p>
        </p:txBody>
      </p:sp>
      <p:pic>
        <p:nvPicPr>
          <p:cNvPr id="4" name="Immagine 3">
            <a:extLst>
              <a:ext uri="{FF2B5EF4-FFF2-40B4-BE49-F238E27FC236}">
                <a16:creationId xmlns:a16="http://schemas.microsoft.com/office/drawing/2014/main" xmlns="" id="{8532AFA5-152F-B58E-78C5-1A1D608311AE}"/>
              </a:ext>
            </a:extLst>
          </p:cNvPr>
          <p:cNvPicPr>
            <a:picLocks noChangeAspect="1"/>
          </p:cNvPicPr>
          <p:nvPr/>
        </p:nvPicPr>
        <p:blipFill>
          <a:blip r:embed="rId2"/>
          <a:stretch>
            <a:fillRect/>
          </a:stretch>
        </p:blipFill>
        <p:spPr>
          <a:xfrm>
            <a:off x="323044" y="1986639"/>
            <a:ext cx="11545911" cy="3743847"/>
          </a:xfrm>
          <a:prstGeom prst="rect">
            <a:avLst/>
          </a:prstGeom>
        </p:spPr>
      </p:pic>
      <p:sp>
        <p:nvSpPr>
          <p:cNvPr id="3" name="Rectangle 5">
            <a:extLst>
              <a:ext uri="{FF2B5EF4-FFF2-40B4-BE49-F238E27FC236}">
                <a16:creationId xmlns:a16="http://schemas.microsoft.com/office/drawing/2014/main" xmlns="" id="{35168092-1B22-7D01-C1D2-3305270CC8B4}"/>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Barrett esophagus</a:t>
            </a:r>
          </a:p>
        </p:txBody>
      </p:sp>
      <p:sp>
        <p:nvSpPr>
          <p:cNvPr id="5" name="Rettangolo con angoli arrotondati 4">
            <a:extLst>
              <a:ext uri="{FF2B5EF4-FFF2-40B4-BE49-F238E27FC236}">
                <a16:creationId xmlns:a16="http://schemas.microsoft.com/office/drawing/2014/main" xmlns="" id="{747227FF-6FD3-7BD6-1F1E-D66B66FF497F}"/>
              </a:ext>
            </a:extLst>
          </p:cNvPr>
          <p:cNvSpPr/>
          <p:nvPr/>
        </p:nvSpPr>
        <p:spPr>
          <a:xfrm>
            <a:off x="647363" y="1096086"/>
            <a:ext cx="3236815" cy="631179"/>
          </a:xfrm>
          <a:prstGeom prst="roundRect">
            <a:avLst/>
          </a:prstGeom>
          <a:solidFill>
            <a:schemeClr val="accent1">
              <a:lumMod val="40000"/>
              <a:lumOff val="60000"/>
            </a:schemeClr>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Prague classification</a:t>
            </a:r>
            <a:endParaRPr lang="en-US" dirty="0">
              <a:effectLst/>
            </a:endParaRPr>
          </a:p>
        </p:txBody>
      </p:sp>
      <p:sp>
        <p:nvSpPr>
          <p:cNvPr id="6" name="CasellaDiTesto 5">
            <a:extLst>
              <a:ext uri="{FF2B5EF4-FFF2-40B4-BE49-F238E27FC236}">
                <a16:creationId xmlns:a16="http://schemas.microsoft.com/office/drawing/2014/main" xmlns="" id="{17893547-AF1C-9477-B904-C583BB30C05D}"/>
              </a:ext>
            </a:extLst>
          </p:cNvPr>
          <p:cNvSpPr txBox="1"/>
          <p:nvPr/>
        </p:nvSpPr>
        <p:spPr>
          <a:xfrm>
            <a:off x="119336" y="6510238"/>
            <a:ext cx="4680520" cy="307777"/>
          </a:xfrm>
          <a:prstGeom prst="rect">
            <a:avLst/>
          </a:prstGeom>
          <a:noFill/>
        </p:spPr>
        <p:txBody>
          <a:bodyPr wrap="square" rtlCol="0">
            <a:spAutoFit/>
          </a:bodyPr>
          <a:lstStyle/>
          <a:p>
            <a:r>
              <a:rPr lang="it-IT" sz="1400" dirty="0">
                <a:latin typeface="+mn-lt"/>
              </a:rPr>
              <a:t>Sharma P et al, </a:t>
            </a:r>
            <a:r>
              <a:rPr lang="it-IT" sz="1400" dirty="0" err="1">
                <a:latin typeface="+mn-lt"/>
              </a:rPr>
              <a:t>Gastroenterology</a:t>
            </a:r>
            <a:r>
              <a:rPr lang="it-IT" sz="1400" dirty="0">
                <a:latin typeface="+mn-lt"/>
              </a:rPr>
              <a:t>. 2006</a:t>
            </a:r>
          </a:p>
        </p:txBody>
      </p:sp>
    </p:spTree>
    <p:extLst>
      <p:ext uri="{BB962C8B-B14F-4D97-AF65-F5344CB8AC3E}">
        <p14:creationId xmlns:p14="http://schemas.microsoft.com/office/powerpoint/2010/main" xmlns="" val="1264431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E240A9-8543-269D-E5DB-2267BB328511}"/>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00E652A-C4F7-32A7-C612-102FDFCA4AAD}"/>
              </a:ext>
            </a:extLst>
          </p:cNvPr>
          <p:cNvSpPr>
            <a:spLocks noGrp="1"/>
          </p:cNvSpPr>
          <p:nvPr>
            <p:ph type="sldNum" sz="quarter" idx="12"/>
          </p:nvPr>
        </p:nvSpPr>
        <p:spPr/>
        <p:txBody>
          <a:bodyPr/>
          <a:lstStyle/>
          <a:p>
            <a:fld id="{7FDF1F86-AE1C-4382-919C-5BAA71888841}" type="slidenum">
              <a:rPr lang="en-US" altLang="it-IT" smtClean="0"/>
              <a:pPr/>
              <a:t>19</a:t>
            </a:fld>
            <a:endParaRPr lang="en-US" altLang="it-IT"/>
          </a:p>
        </p:txBody>
      </p:sp>
      <p:sp>
        <p:nvSpPr>
          <p:cNvPr id="5" name="CasellaDiTesto 4">
            <a:extLst>
              <a:ext uri="{FF2B5EF4-FFF2-40B4-BE49-F238E27FC236}">
                <a16:creationId xmlns:a16="http://schemas.microsoft.com/office/drawing/2014/main" xmlns="" id="{6F353516-426C-6696-009E-D95D3F63F1D8}"/>
              </a:ext>
            </a:extLst>
          </p:cNvPr>
          <p:cNvSpPr txBox="1"/>
          <p:nvPr/>
        </p:nvSpPr>
        <p:spPr>
          <a:xfrm>
            <a:off x="119336" y="6510238"/>
            <a:ext cx="5976664" cy="307777"/>
          </a:xfrm>
          <a:prstGeom prst="rect">
            <a:avLst/>
          </a:prstGeom>
          <a:noFill/>
        </p:spPr>
        <p:txBody>
          <a:bodyPr wrap="square" rtlCol="0">
            <a:spAutoFit/>
          </a:bodyPr>
          <a:lstStyle/>
          <a:p>
            <a:r>
              <a:rPr lang="it-IT" sz="1400" dirty="0" err="1">
                <a:latin typeface="+mn-lt"/>
              </a:rPr>
              <a:t>Nagula</a:t>
            </a:r>
            <a:r>
              <a:rPr lang="it-IT" sz="1400" dirty="0">
                <a:latin typeface="+mn-lt"/>
              </a:rPr>
              <a:t> S et al, </a:t>
            </a:r>
            <a:r>
              <a:rPr lang="en-US" sz="1400" dirty="0">
                <a:latin typeface="+mn-lt"/>
              </a:rPr>
              <a:t>Clinical Gastroenterology and Hepatology 2024;22:933–943</a:t>
            </a:r>
            <a:endParaRPr lang="it-IT" sz="1400" dirty="0">
              <a:latin typeface="+mn-lt"/>
            </a:endParaRPr>
          </a:p>
        </p:txBody>
      </p:sp>
      <p:sp>
        <p:nvSpPr>
          <p:cNvPr id="6" name="Rectangle 5">
            <a:extLst>
              <a:ext uri="{FF2B5EF4-FFF2-40B4-BE49-F238E27FC236}">
                <a16:creationId xmlns:a16="http://schemas.microsoft.com/office/drawing/2014/main" xmlns="" id="{A290A889-60F8-64B4-F633-7DD2BB5BC418}"/>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7" name="Rettangolo con angoli arrotondati 6">
            <a:extLst>
              <a:ext uri="{FF2B5EF4-FFF2-40B4-BE49-F238E27FC236}">
                <a16:creationId xmlns:a16="http://schemas.microsoft.com/office/drawing/2014/main" xmlns="" id="{6FEF5615-383F-0D96-A2D5-E879599A7498}"/>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Biopsy: Seattle protocol</a:t>
            </a:r>
            <a:endParaRPr lang="en-US" dirty="0">
              <a:effectLst/>
            </a:endParaRPr>
          </a:p>
        </p:txBody>
      </p:sp>
      <p:pic>
        <p:nvPicPr>
          <p:cNvPr id="8" name="Immagine 7">
            <a:extLst>
              <a:ext uri="{FF2B5EF4-FFF2-40B4-BE49-F238E27FC236}">
                <a16:creationId xmlns:a16="http://schemas.microsoft.com/office/drawing/2014/main" xmlns="" id="{785DC67A-2B4C-560D-61D7-A36FA6A1E0E0}"/>
              </a:ext>
            </a:extLst>
          </p:cNvPr>
          <p:cNvPicPr>
            <a:picLocks noChangeAspect="1"/>
          </p:cNvPicPr>
          <p:nvPr/>
        </p:nvPicPr>
        <p:blipFill>
          <a:blip r:embed="rId2"/>
          <a:srcRect b="79903"/>
          <a:stretch/>
        </p:blipFill>
        <p:spPr>
          <a:xfrm>
            <a:off x="0" y="2224962"/>
            <a:ext cx="12192000" cy="483958"/>
          </a:xfrm>
          <a:prstGeom prst="rect">
            <a:avLst/>
          </a:prstGeom>
        </p:spPr>
      </p:pic>
      <p:pic>
        <p:nvPicPr>
          <p:cNvPr id="3" name="Immagine 2">
            <a:extLst>
              <a:ext uri="{FF2B5EF4-FFF2-40B4-BE49-F238E27FC236}">
                <a16:creationId xmlns:a16="http://schemas.microsoft.com/office/drawing/2014/main" xmlns="" id="{C2818F51-4E80-040B-247F-46DE97AE0B9D}"/>
              </a:ext>
            </a:extLst>
          </p:cNvPr>
          <p:cNvPicPr>
            <a:picLocks noChangeAspect="1"/>
          </p:cNvPicPr>
          <p:nvPr/>
        </p:nvPicPr>
        <p:blipFill>
          <a:blip r:embed="rId2"/>
          <a:srcRect t="55632"/>
          <a:stretch/>
        </p:blipFill>
        <p:spPr>
          <a:xfrm>
            <a:off x="-8789" y="2708920"/>
            <a:ext cx="12192000" cy="1068406"/>
          </a:xfrm>
          <a:prstGeom prst="rect">
            <a:avLst/>
          </a:prstGeom>
        </p:spPr>
      </p:pic>
    </p:spTree>
    <p:extLst>
      <p:ext uri="{BB962C8B-B14F-4D97-AF65-F5344CB8AC3E}">
        <p14:creationId xmlns:p14="http://schemas.microsoft.com/office/powerpoint/2010/main" xmlns="" val="26133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xmlns="" id="{2FD15214-2A30-1623-F075-5C0DE5D7828C}"/>
              </a:ext>
            </a:extLst>
          </p:cNvPr>
          <p:cNvPicPr>
            <a:picLocks noChangeAspect="1"/>
          </p:cNvPicPr>
          <p:nvPr/>
        </p:nvPicPr>
        <p:blipFill>
          <a:blip r:embed="rId3"/>
          <a:stretch>
            <a:fillRect/>
          </a:stretch>
        </p:blipFill>
        <p:spPr>
          <a:xfrm>
            <a:off x="7375751" y="2924944"/>
            <a:ext cx="4336873" cy="3326652"/>
          </a:xfrm>
          <a:prstGeom prst="rect">
            <a:avLst/>
          </a:prstGeom>
        </p:spPr>
      </p:pic>
      <p:sp>
        <p:nvSpPr>
          <p:cNvPr id="2" name="Segnaposto numero diapositiva 1">
            <a:extLst>
              <a:ext uri="{FF2B5EF4-FFF2-40B4-BE49-F238E27FC236}">
                <a16:creationId xmlns:a16="http://schemas.microsoft.com/office/drawing/2014/main" xmlns="" id="{D2100BF4-CBCB-EAEB-7489-C04D2123B704}"/>
              </a:ext>
            </a:extLst>
          </p:cNvPr>
          <p:cNvSpPr>
            <a:spLocks noGrp="1"/>
          </p:cNvSpPr>
          <p:nvPr>
            <p:ph type="sldNum" sz="quarter" idx="12"/>
          </p:nvPr>
        </p:nvSpPr>
        <p:spPr/>
        <p:txBody>
          <a:bodyPr/>
          <a:lstStyle/>
          <a:p>
            <a:fld id="{7FDF1F86-AE1C-4382-919C-5BAA71888841}" type="slidenum">
              <a:rPr lang="en-US" altLang="it-IT" smtClean="0"/>
              <a:pPr/>
              <a:t>2</a:t>
            </a:fld>
            <a:endParaRPr lang="en-US" altLang="it-IT"/>
          </a:p>
        </p:txBody>
      </p:sp>
      <p:sp>
        <p:nvSpPr>
          <p:cNvPr id="5" name="Rectangle 5">
            <a:extLst>
              <a:ext uri="{FF2B5EF4-FFF2-40B4-BE49-F238E27FC236}">
                <a16:creationId xmlns:a16="http://schemas.microsoft.com/office/drawing/2014/main" xmlns="" id="{AA87967E-F34E-6069-BF4A-13BA5A2CFA74}"/>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INTRODUCTION</a:t>
            </a:r>
          </a:p>
        </p:txBody>
      </p:sp>
      <p:sp>
        <p:nvSpPr>
          <p:cNvPr id="3" name="Segnaposto contenuto 2">
            <a:extLst>
              <a:ext uri="{FF2B5EF4-FFF2-40B4-BE49-F238E27FC236}">
                <a16:creationId xmlns:a16="http://schemas.microsoft.com/office/drawing/2014/main" xmlns="" id="{D5A1EBB2-664F-2068-CA62-01312334A336}"/>
              </a:ext>
            </a:extLst>
          </p:cNvPr>
          <p:cNvSpPr txBox="1">
            <a:spLocks/>
          </p:cNvSpPr>
          <p:nvPr/>
        </p:nvSpPr>
        <p:spPr>
          <a:xfrm>
            <a:off x="479376" y="1253331"/>
            <a:ext cx="11161240" cy="1815629"/>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t>Bariatric procedures have drastically increased in the last decade</a:t>
            </a:r>
          </a:p>
          <a:p>
            <a:pPr algn="just"/>
            <a:endParaRPr lang="en-US" dirty="0"/>
          </a:p>
          <a:p>
            <a:pPr algn="just"/>
            <a:r>
              <a:rPr lang="en-US" dirty="0"/>
              <a:t>Treatment of patients with morbid obesity can be challenging and requires an individualized approach</a:t>
            </a:r>
          </a:p>
        </p:txBody>
      </p:sp>
      <p:sp>
        <p:nvSpPr>
          <p:cNvPr id="8" name="CasellaDiTesto 7">
            <a:extLst>
              <a:ext uri="{FF2B5EF4-FFF2-40B4-BE49-F238E27FC236}">
                <a16:creationId xmlns:a16="http://schemas.microsoft.com/office/drawing/2014/main" xmlns="" id="{88F4AB04-4692-DFAA-9F6A-BCC14A4B4CE8}"/>
              </a:ext>
            </a:extLst>
          </p:cNvPr>
          <p:cNvSpPr txBox="1"/>
          <p:nvPr/>
        </p:nvSpPr>
        <p:spPr>
          <a:xfrm>
            <a:off x="263352" y="3429000"/>
            <a:ext cx="6552728" cy="3108543"/>
          </a:xfrm>
          <a:prstGeom prst="rect">
            <a:avLst/>
          </a:prstGeom>
          <a:noFill/>
        </p:spPr>
        <p:txBody>
          <a:bodyPr wrap="square">
            <a:spAutoFit/>
          </a:bodyPr>
          <a:lstStyle/>
          <a:p>
            <a:pPr marL="457200" indent="-457200" algn="just">
              <a:buFont typeface="Arial" panose="020B0604020202020204" pitchFamily="34" charset="0"/>
              <a:buChar char="•"/>
            </a:pPr>
            <a:r>
              <a:rPr lang="en-US" sz="2800" dirty="0">
                <a:latin typeface="+mn-lt"/>
              </a:rPr>
              <a:t>Routine pre-operative gastroscopy is a controverse topic</a:t>
            </a:r>
          </a:p>
          <a:p>
            <a:pPr marL="457200" indent="-457200" algn="just">
              <a:buFont typeface="Arial" panose="020B0604020202020204" pitchFamily="34" charset="0"/>
              <a:buChar char="•"/>
            </a:pPr>
            <a:endParaRPr lang="en-US" sz="2800" dirty="0">
              <a:latin typeface="+mn-lt"/>
            </a:endParaRPr>
          </a:p>
          <a:p>
            <a:pPr marL="457200" indent="-457200" algn="just">
              <a:buFont typeface="Arial" panose="020B0604020202020204" pitchFamily="34" charset="0"/>
              <a:buChar char="•"/>
            </a:pPr>
            <a:r>
              <a:rPr lang="en-US" sz="2800" dirty="0">
                <a:latin typeface="+mn-lt"/>
              </a:rPr>
              <a:t>Preoperative endoscopy with EGD can identify patients with asymptomatic anatomic findings that may alter surgical </a:t>
            </a:r>
            <a:r>
              <a:rPr lang="it-IT" sz="2800" dirty="0">
                <a:latin typeface="+mn-lt"/>
              </a:rPr>
              <a:t>planning.</a:t>
            </a:r>
            <a:endParaRPr lang="en-US" sz="2800" dirty="0">
              <a:latin typeface="+mn-lt"/>
            </a:endParaRPr>
          </a:p>
        </p:txBody>
      </p:sp>
    </p:spTree>
    <p:extLst>
      <p:ext uri="{BB962C8B-B14F-4D97-AF65-F5344CB8AC3E}">
        <p14:creationId xmlns:p14="http://schemas.microsoft.com/office/powerpoint/2010/main" xmlns="" val="307653835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30D8FCA-DDDE-4E80-2B15-DBEE6E8A4BCA}"/>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D55E8044-AEFA-9481-4507-E805FF1CA71F}"/>
              </a:ext>
            </a:extLst>
          </p:cNvPr>
          <p:cNvSpPr>
            <a:spLocks noGrp="1"/>
          </p:cNvSpPr>
          <p:nvPr>
            <p:ph type="sldNum" sz="quarter" idx="12"/>
          </p:nvPr>
        </p:nvSpPr>
        <p:spPr/>
        <p:txBody>
          <a:bodyPr/>
          <a:lstStyle/>
          <a:p>
            <a:fld id="{7FDF1F86-AE1C-4382-919C-5BAA71888841}" type="slidenum">
              <a:rPr lang="en-US" altLang="it-IT" smtClean="0"/>
              <a:pPr/>
              <a:t>20</a:t>
            </a:fld>
            <a:endParaRPr lang="en-US" altLang="it-IT"/>
          </a:p>
        </p:txBody>
      </p:sp>
      <p:sp>
        <p:nvSpPr>
          <p:cNvPr id="3" name="Rectangle 5">
            <a:extLst>
              <a:ext uri="{FF2B5EF4-FFF2-40B4-BE49-F238E27FC236}">
                <a16:creationId xmlns:a16="http://schemas.microsoft.com/office/drawing/2014/main" xmlns="" id="{CE44C609-3546-3AC7-0ED1-F8E471251D7E}"/>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4" name="Rettangolo con angoli arrotondati 3">
            <a:extLst>
              <a:ext uri="{FF2B5EF4-FFF2-40B4-BE49-F238E27FC236}">
                <a16:creationId xmlns:a16="http://schemas.microsoft.com/office/drawing/2014/main" xmlns="" id="{A0446B8C-80A2-0B44-EE01-9360C9557EFA}"/>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Stomach</a:t>
            </a:r>
            <a:endParaRPr lang="en-US" dirty="0">
              <a:effectLst/>
            </a:endParaRPr>
          </a:p>
        </p:txBody>
      </p:sp>
      <p:sp>
        <p:nvSpPr>
          <p:cNvPr id="6" name="CasellaDiTesto 5">
            <a:extLst>
              <a:ext uri="{FF2B5EF4-FFF2-40B4-BE49-F238E27FC236}">
                <a16:creationId xmlns:a16="http://schemas.microsoft.com/office/drawing/2014/main" xmlns="" id="{77752B59-4711-5533-0964-681351BDB744}"/>
              </a:ext>
            </a:extLst>
          </p:cNvPr>
          <p:cNvSpPr txBox="1"/>
          <p:nvPr/>
        </p:nvSpPr>
        <p:spPr>
          <a:xfrm>
            <a:off x="479376" y="1843991"/>
            <a:ext cx="4752528" cy="1200329"/>
          </a:xfrm>
          <a:prstGeom prst="rect">
            <a:avLst/>
          </a:prstGeom>
          <a:noFill/>
        </p:spPr>
        <p:txBody>
          <a:bodyPr wrap="square" rtlCol="0">
            <a:spAutoFit/>
          </a:bodyPr>
          <a:lstStyle/>
          <a:p>
            <a:r>
              <a:rPr lang="it-IT" dirty="0"/>
              <a:t>Integrità della mucosa (erosioni? atrofia?) </a:t>
            </a:r>
          </a:p>
          <a:p>
            <a:r>
              <a:rPr lang="it-IT" dirty="0"/>
              <a:t>Morfologia</a:t>
            </a:r>
          </a:p>
          <a:p>
            <a:endParaRPr lang="it-IT" dirty="0"/>
          </a:p>
          <a:p>
            <a:r>
              <a:rPr lang="it-IT" dirty="0"/>
              <a:t>± biopsie</a:t>
            </a:r>
          </a:p>
        </p:txBody>
      </p:sp>
      <p:pic>
        <p:nvPicPr>
          <p:cNvPr id="7" name="Immagine 6">
            <a:extLst>
              <a:ext uri="{FF2B5EF4-FFF2-40B4-BE49-F238E27FC236}">
                <a16:creationId xmlns:a16="http://schemas.microsoft.com/office/drawing/2014/main" xmlns="" id="{6C4FEB85-A022-DC88-6586-778A8F5E697F}"/>
              </a:ext>
            </a:extLst>
          </p:cNvPr>
          <p:cNvPicPr>
            <a:picLocks noChangeAspect="1"/>
          </p:cNvPicPr>
          <p:nvPr/>
        </p:nvPicPr>
        <p:blipFill>
          <a:blip r:embed="rId3"/>
          <a:stretch>
            <a:fillRect/>
          </a:stretch>
        </p:blipFill>
        <p:spPr>
          <a:xfrm>
            <a:off x="911424" y="3222268"/>
            <a:ext cx="4239217" cy="2486372"/>
          </a:xfrm>
          <a:prstGeom prst="rect">
            <a:avLst/>
          </a:prstGeom>
        </p:spPr>
      </p:pic>
      <p:pic>
        <p:nvPicPr>
          <p:cNvPr id="9" name="Immagine 8">
            <a:extLst>
              <a:ext uri="{FF2B5EF4-FFF2-40B4-BE49-F238E27FC236}">
                <a16:creationId xmlns:a16="http://schemas.microsoft.com/office/drawing/2014/main" xmlns="" id="{09C703DE-9293-82A2-6EAB-0C8CD751ED9F}"/>
              </a:ext>
            </a:extLst>
          </p:cNvPr>
          <p:cNvPicPr>
            <a:picLocks noChangeAspect="1"/>
          </p:cNvPicPr>
          <p:nvPr/>
        </p:nvPicPr>
        <p:blipFill>
          <a:blip r:embed="rId4"/>
          <a:stretch>
            <a:fillRect/>
          </a:stretch>
        </p:blipFill>
        <p:spPr>
          <a:xfrm>
            <a:off x="5591944" y="1186681"/>
            <a:ext cx="4029637" cy="2514951"/>
          </a:xfrm>
          <a:prstGeom prst="rect">
            <a:avLst/>
          </a:prstGeom>
        </p:spPr>
      </p:pic>
      <p:pic>
        <p:nvPicPr>
          <p:cNvPr id="11" name="Immagine 10">
            <a:extLst>
              <a:ext uri="{FF2B5EF4-FFF2-40B4-BE49-F238E27FC236}">
                <a16:creationId xmlns:a16="http://schemas.microsoft.com/office/drawing/2014/main" xmlns="" id="{FD40183F-78F3-7D83-40B3-89CF8ABE964B}"/>
              </a:ext>
            </a:extLst>
          </p:cNvPr>
          <p:cNvPicPr>
            <a:picLocks noChangeAspect="1"/>
          </p:cNvPicPr>
          <p:nvPr/>
        </p:nvPicPr>
        <p:blipFill>
          <a:blip r:embed="rId5"/>
          <a:stretch>
            <a:fillRect/>
          </a:stretch>
        </p:blipFill>
        <p:spPr>
          <a:xfrm>
            <a:off x="5601469" y="3894750"/>
            <a:ext cx="4010585" cy="2676899"/>
          </a:xfrm>
          <a:prstGeom prst="rect">
            <a:avLst/>
          </a:prstGeom>
        </p:spPr>
      </p:pic>
      <p:sp>
        <p:nvSpPr>
          <p:cNvPr id="5" name="CasellaDiTesto 4">
            <a:extLst>
              <a:ext uri="{FF2B5EF4-FFF2-40B4-BE49-F238E27FC236}">
                <a16:creationId xmlns:a16="http://schemas.microsoft.com/office/drawing/2014/main" xmlns="" id="{5629DDDA-6832-5979-F31B-CDEE6250355B}"/>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Gastrointestinal</a:t>
            </a:r>
            <a:r>
              <a:rPr lang="it-IT" sz="1400" dirty="0">
                <a:latin typeface="+mn-lt"/>
              </a:rPr>
              <a:t> </a:t>
            </a:r>
            <a:r>
              <a:rPr lang="it-IT" sz="1400" dirty="0" err="1">
                <a:latin typeface="+mn-lt"/>
              </a:rPr>
              <a:t>endoscopy</a:t>
            </a:r>
            <a:r>
              <a:rPr lang="it-IT" sz="1400" dirty="0">
                <a:latin typeface="+mn-lt"/>
              </a:rPr>
              <a:t> in practice, book; 2011</a:t>
            </a:r>
          </a:p>
        </p:txBody>
      </p:sp>
    </p:spTree>
    <p:extLst>
      <p:ext uri="{BB962C8B-B14F-4D97-AF65-F5344CB8AC3E}">
        <p14:creationId xmlns:p14="http://schemas.microsoft.com/office/powerpoint/2010/main" xmlns="" val="4217118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184A510A-9445-1E0C-11BA-D0E6D0CB94BA}"/>
              </a:ext>
            </a:extLst>
          </p:cNvPr>
          <p:cNvSpPr>
            <a:spLocks noGrp="1"/>
          </p:cNvSpPr>
          <p:nvPr>
            <p:ph type="sldNum" sz="quarter" idx="12"/>
          </p:nvPr>
        </p:nvSpPr>
        <p:spPr/>
        <p:txBody>
          <a:bodyPr/>
          <a:lstStyle/>
          <a:p>
            <a:fld id="{7FDF1F86-AE1C-4382-919C-5BAA71888841}" type="slidenum">
              <a:rPr lang="en-US" altLang="it-IT" smtClean="0"/>
              <a:pPr/>
              <a:t>21</a:t>
            </a:fld>
            <a:endParaRPr lang="en-US" altLang="it-IT"/>
          </a:p>
        </p:txBody>
      </p:sp>
      <p:pic>
        <p:nvPicPr>
          <p:cNvPr id="4" name="Immagine 3">
            <a:extLst>
              <a:ext uri="{FF2B5EF4-FFF2-40B4-BE49-F238E27FC236}">
                <a16:creationId xmlns:a16="http://schemas.microsoft.com/office/drawing/2014/main" xmlns="" id="{F5D2E7CD-1E6B-9837-A88E-1505E39930C2}"/>
              </a:ext>
            </a:extLst>
          </p:cNvPr>
          <p:cNvPicPr>
            <a:picLocks noChangeAspect="1"/>
          </p:cNvPicPr>
          <p:nvPr/>
        </p:nvPicPr>
        <p:blipFill>
          <a:blip r:embed="rId3"/>
          <a:srcRect l="16156" t="25804" r="9556" b="25626"/>
          <a:stretch/>
        </p:blipFill>
        <p:spPr>
          <a:xfrm>
            <a:off x="531266" y="2204864"/>
            <a:ext cx="5442998" cy="3024336"/>
          </a:xfrm>
          <a:prstGeom prst="rect">
            <a:avLst/>
          </a:prstGeom>
        </p:spPr>
      </p:pic>
      <p:pic>
        <p:nvPicPr>
          <p:cNvPr id="6" name="Immagine 5">
            <a:extLst>
              <a:ext uri="{FF2B5EF4-FFF2-40B4-BE49-F238E27FC236}">
                <a16:creationId xmlns:a16="http://schemas.microsoft.com/office/drawing/2014/main" xmlns="" id="{6C332738-28E8-8367-C0FF-689ABD8065E0}"/>
              </a:ext>
            </a:extLst>
          </p:cNvPr>
          <p:cNvPicPr>
            <a:picLocks noChangeAspect="1"/>
          </p:cNvPicPr>
          <p:nvPr/>
        </p:nvPicPr>
        <p:blipFill>
          <a:blip r:embed="rId4"/>
          <a:srcRect l="10668" t="26140" r="9255" b="22479"/>
          <a:stretch/>
        </p:blipFill>
        <p:spPr>
          <a:xfrm>
            <a:off x="6132962" y="2231395"/>
            <a:ext cx="5246156" cy="2997805"/>
          </a:xfrm>
          <a:prstGeom prst="rect">
            <a:avLst/>
          </a:prstGeom>
        </p:spPr>
      </p:pic>
      <p:sp>
        <p:nvSpPr>
          <p:cNvPr id="3" name="Rectangle 5">
            <a:extLst>
              <a:ext uri="{FF2B5EF4-FFF2-40B4-BE49-F238E27FC236}">
                <a16:creationId xmlns:a16="http://schemas.microsoft.com/office/drawing/2014/main" xmlns="" id="{CF4E9F0C-D89B-4FAD-038B-926DC77934D0}"/>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5" name="Rettangolo con angoli arrotondati 4">
            <a:extLst>
              <a:ext uri="{FF2B5EF4-FFF2-40B4-BE49-F238E27FC236}">
                <a16:creationId xmlns:a16="http://schemas.microsoft.com/office/drawing/2014/main" xmlns="" id="{BA300ECC-F714-834F-C753-B7A105EB0517}"/>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Stomach</a:t>
            </a:r>
            <a:endParaRPr lang="en-US" dirty="0">
              <a:effectLst/>
            </a:endParaRPr>
          </a:p>
        </p:txBody>
      </p:sp>
      <p:sp>
        <p:nvSpPr>
          <p:cNvPr id="7" name="CasellaDiTesto 6">
            <a:extLst>
              <a:ext uri="{FF2B5EF4-FFF2-40B4-BE49-F238E27FC236}">
                <a16:creationId xmlns:a16="http://schemas.microsoft.com/office/drawing/2014/main" xmlns="" id="{5AC9E134-C357-43AB-DEDB-D6551243AC1E}"/>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Gastrointestinal</a:t>
            </a:r>
            <a:r>
              <a:rPr lang="it-IT" sz="1400" dirty="0">
                <a:latin typeface="+mn-lt"/>
              </a:rPr>
              <a:t> </a:t>
            </a:r>
            <a:r>
              <a:rPr lang="it-IT" sz="1400" dirty="0" err="1">
                <a:latin typeface="+mn-lt"/>
              </a:rPr>
              <a:t>endoscopy</a:t>
            </a:r>
            <a:r>
              <a:rPr lang="it-IT" sz="1400" dirty="0">
                <a:latin typeface="+mn-lt"/>
              </a:rPr>
              <a:t> in practice, book; 2011</a:t>
            </a:r>
          </a:p>
        </p:txBody>
      </p:sp>
    </p:spTree>
    <p:extLst>
      <p:ext uri="{BB962C8B-B14F-4D97-AF65-F5344CB8AC3E}">
        <p14:creationId xmlns:p14="http://schemas.microsoft.com/office/powerpoint/2010/main" xmlns="" val="617580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AA71586D-CB07-ACEF-FBCE-3CED10BC1B8A}"/>
              </a:ext>
            </a:extLst>
          </p:cNvPr>
          <p:cNvSpPr>
            <a:spLocks noGrp="1"/>
          </p:cNvSpPr>
          <p:nvPr>
            <p:ph type="sldNum" sz="quarter" idx="12"/>
          </p:nvPr>
        </p:nvSpPr>
        <p:spPr/>
        <p:txBody>
          <a:bodyPr/>
          <a:lstStyle/>
          <a:p>
            <a:fld id="{7FDF1F86-AE1C-4382-919C-5BAA71888841}" type="slidenum">
              <a:rPr lang="en-US" altLang="it-IT" smtClean="0"/>
              <a:pPr/>
              <a:t>22</a:t>
            </a:fld>
            <a:endParaRPr lang="en-US" altLang="it-IT"/>
          </a:p>
        </p:txBody>
      </p:sp>
      <p:pic>
        <p:nvPicPr>
          <p:cNvPr id="4" name="Immagine 3">
            <a:extLst>
              <a:ext uri="{FF2B5EF4-FFF2-40B4-BE49-F238E27FC236}">
                <a16:creationId xmlns:a16="http://schemas.microsoft.com/office/drawing/2014/main" xmlns="" id="{13DDD50E-992E-D889-C780-47CDADD013F3}"/>
              </a:ext>
            </a:extLst>
          </p:cNvPr>
          <p:cNvPicPr>
            <a:picLocks noChangeAspect="1"/>
          </p:cNvPicPr>
          <p:nvPr/>
        </p:nvPicPr>
        <p:blipFill>
          <a:blip r:embed="rId3"/>
          <a:srcRect l="7353" t="21737" r="8823" b="23561"/>
          <a:stretch/>
        </p:blipFill>
        <p:spPr>
          <a:xfrm>
            <a:off x="983432" y="1766873"/>
            <a:ext cx="4104456" cy="2376266"/>
          </a:xfrm>
          <a:prstGeom prst="rect">
            <a:avLst/>
          </a:prstGeom>
        </p:spPr>
      </p:pic>
      <p:pic>
        <p:nvPicPr>
          <p:cNvPr id="6" name="Immagine 5">
            <a:extLst>
              <a:ext uri="{FF2B5EF4-FFF2-40B4-BE49-F238E27FC236}">
                <a16:creationId xmlns:a16="http://schemas.microsoft.com/office/drawing/2014/main" xmlns="" id="{8F9BC2F0-81EB-CFF9-B38F-7779B3EA8A8B}"/>
              </a:ext>
            </a:extLst>
          </p:cNvPr>
          <p:cNvPicPr>
            <a:picLocks noChangeAspect="1"/>
          </p:cNvPicPr>
          <p:nvPr/>
        </p:nvPicPr>
        <p:blipFill>
          <a:blip r:embed="rId4"/>
          <a:srcRect l="7268" t="19939" r="6844" b="22575"/>
          <a:stretch/>
        </p:blipFill>
        <p:spPr>
          <a:xfrm>
            <a:off x="1268321" y="4182747"/>
            <a:ext cx="4254624" cy="2327491"/>
          </a:xfrm>
          <a:prstGeom prst="rect">
            <a:avLst/>
          </a:prstGeom>
        </p:spPr>
      </p:pic>
      <p:sp>
        <p:nvSpPr>
          <p:cNvPr id="3" name="Rectangle 5">
            <a:extLst>
              <a:ext uri="{FF2B5EF4-FFF2-40B4-BE49-F238E27FC236}">
                <a16:creationId xmlns:a16="http://schemas.microsoft.com/office/drawing/2014/main" xmlns="" id="{B19B3DD2-D2D9-C63B-41FF-018DE826905D}"/>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5" name="Rettangolo con angoli arrotondati 4">
            <a:extLst>
              <a:ext uri="{FF2B5EF4-FFF2-40B4-BE49-F238E27FC236}">
                <a16:creationId xmlns:a16="http://schemas.microsoft.com/office/drawing/2014/main" xmlns="" id="{1AD4BDA1-1CDF-AA8C-2F3C-96A262E8B613}"/>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Stomach</a:t>
            </a:r>
            <a:endParaRPr lang="en-US" dirty="0">
              <a:effectLst/>
            </a:endParaRPr>
          </a:p>
        </p:txBody>
      </p:sp>
      <p:pic>
        <p:nvPicPr>
          <p:cNvPr id="7" name="Immagine 6">
            <a:extLst>
              <a:ext uri="{FF2B5EF4-FFF2-40B4-BE49-F238E27FC236}">
                <a16:creationId xmlns:a16="http://schemas.microsoft.com/office/drawing/2014/main" xmlns="" id="{2E86ABD6-86EC-CEE9-C3F8-E2210EB4F0BD}"/>
              </a:ext>
            </a:extLst>
          </p:cNvPr>
          <p:cNvPicPr>
            <a:picLocks noChangeAspect="1"/>
          </p:cNvPicPr>
          <p:nvPr/>
        </p:nvPicPr>
        <p:blipFill>
          <a:blip r:embed="rId5"/>
          <a:srcRect l="12088" t="23477" r="9471" b="23478"/>
          <a:stretch/>
        </p:blipFill>
        <p:spPr>
          <a:xfrm>
            <a:off x="5958002" y="1096086"/>
            <a:ext cx="5305196" cy="3086661"/>
          </a:xfrm>
          <a:prstGeom prst="rect">
            <a:avLst/>
          </a:prstGeom>
        </p:spPr>
      </p:pic>
      <p:pic>
        <p:nvPicPr>
          <p:cNvPr id="8" name="Immagine 7">
            <a:extLst>
              <a:ext uri="{FF2B5EF4-FFF2-40B4-BE49-F238E27FC236}">
                <a16:creationId xmlns:a16="http://schemas.microsoft.com/office/drawing/2014/main" xmlns="" id="{54B79754-E669-0FA7-37B9-2CA34E3F122C}"/>
              </a:ext>
            </a:extLst>
          </p:cNvPr>
          <p:cNvPicPr>
            <a:picLocks noChangeAspect="1"/>
          </p:cNvPicPr>
          <p:nvPr/>
        </p:nvPicPr>
        <p:blipFill>
          <a:blip r:embed="rId6"/>
          <a:srcRect r="36695" b="18850"/>
          <a:stretch/>
        </p:blipFill>
        <p:spPr>
          <a:xfrm>
            <a:off x="5762847" y="4392759"/>
            <a:ext cx="5481845" cy="1963591"/>
          </a:xfrm>
          <a:prstGeom prst="rect">
            <a:avLst/>
          </a:prstGeom>
        </p:spPr>
      </p:pic>
      <p:sp>
        <p:nvSpPr>
          <p:cNvPr id="9" name="CasellaDiTesto 8">
            <a:extLst>
              <a:ext uri="{FF2B5EF4-FFF2-40B4-BE49-F238E27FC236}">
                <a16:creationId xmlns:a16="http://schemas.microsoft.com/office/drawing/2014/main" xmlns="" id="{310CDE3F-D986-0C87-341D-E4E294738B8D}"/>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Gastrointestinal</a:t>
            </a:r>
            <a:r>
              <a:rPr lang="it-IT" sz="1400" dirty="0">
                <a:latin typeface="+mn-lt"/>
              </a:rPr>
              <a:t> </a:t>
            </a:r>
            <a:r>
              <a:rPr lang="it-IT" sz="1400" dirty="0" err="1">
                <a:latin typeface="+mn-lt"/>
              </a:rPr>
              <a:t>endoscopy</a:t>
            </a:r>
            <a:r>
              <a:rPr lang="it-IT" sz="1400" dirty="0">
                <a:latin typeface="+mn-lt"/>
              </a:rPr>
              <a:t> in practice, book; 2011</a:t>
            </a:r>
          </a:p>
        </p:txBody>
      </p:sp>
    </p:spTree>
    <p:extLst>
      <p:ext uri="{BB962C8B-B14F-4D97-AF65-F5344CB8AC3E}">
        <p14:creationId xmlns:p14="http://schemas.microsoft.com/office/powerpoint/2010/main" xmlns="" val="3794896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336BC6C-FAB6-51C2-2C8C-BC0122E96312}"/>
              </a:ext>
            </a:extLst>
          </p:cNvPr>
          <p:cNvSpPr>
            <a:spLocks noGrp="1"/>
          </p:cNvSpPr>
          <p:nvPr>
            <p:ph type="sldNum" sz="quarter" idx="12"/>
          </p:nvPr>
        </p:nvSpPr>
        <p:spPr/>
        <p:txBody>
          <a:bodyPr/>
          <a:lstStyle/>
          <a:p>
            <a:fld id="{7FDF1F86-AE1C-4382-919C-5BAA71888841}" type="slidenum">
              <a:rPr lang="en-US" altLang="it-IT" smtClean="0"/>
              <a:pPr/>
              <a:t>23</a:t>
            </a:fld>
            <a:endParaRPr lang="en-US" altLang="it-IT"/>
          </a:p>
        </p:txBody>
      </p:sp>
      <p:pic>
        <p:nvPicPr>
          <p:cNvPr id="4" name="Immagine 3">
            <a:extLst>
              <a:ext uri="{FF2B5EF4-FFF2-40B4-BE49-F238E27FC236}">
                <a16:creationId xmlns:a16="http://schemas.microsoft.com/office/drawing/2014/main" xmlns="" id="{3E532D6F-457B-84DA-1D75-426BEE029A25}"/>
              </a:ext>
            </a:extLst>
          </p:cNvPr>
          <p:cNvPicPr>
            <a:picLocks noChangeAspect="1"/>
          </p:cNvPicPr>
          <p:nvPr/>
        </p:nvPicPr>
        <p:blipFill>
          <a:blip r:embed="rId3"/>
          <a:stretch>
            <a:fillRect/>
          </a:stretch>
        </p:blipFill>
        <p:spPr>
          <a:xfrm>
            <a:off x="1297107" y="1572471"/>
            <a:ext cx="9597785" cy="4937767"/>
          </a:xfrm>
          <a:prstGeom prst="rect">
            <a:avLst/>
          </a:prstGeom>
        </p:spPr>
      </p:pic>
      <p:sp>
        <p:nvSpPr>
          <p:cNvPr id="3" name="Rectangle 5">
            <a:extLst>
              <a:ext uri="{FF2B5EF4-FFF2-40B4-BE49-F238E27FC236}">
                <a16:creationId xmlns:a16="http://schemas.microsoft.com/office/drawing/2014/main" xmlns="" id="{BA6F1D58-5B0C-1616-37A9-D2FB8D2BE7A2}"/>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5" name="Rettangolo con angoli arrotondati 4">
            <a:extLst>
              <a:ext uri="{FF2B5EF4-FFF2-40B4-BE49-F238E27FC236}">
                <a16:creationId xmlns:a16="http://schemas.microsoft.com/office/drawing/2014/main" xmlns="" id="{41450891-C106-2043-CC59-7419522B7B8D}"/>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Stomach</a:t>
            </a:r>
            <a:endParaRPr lang="en-US" dirty="0">
              <a:effectLst/>
            </a:endParaRPr>
          </a:p>
        </p:txBody>
      </p:sp>
      <p:sp>
        <p:nvSpPr>
          <p:cNvPr id="6" name="CasellaDiTesto 5">
            <a:extLst>
              <a:ext uri="{FF2B5EF4-FFF2-40B4-BE49-F238E27FC236}">
                <a16:creationId xmlns:a16="http://schemas.microsoft.com/office/drawing/2014/main" xmlns="" id="{07D9AC6D-A652-ACAF-3B49-7C74733E43D8}"/>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Gastrointestinal</a:t>
            </a:r>
            <a:r>
              <a:rPr lang="it-IT" sz="1400" dirty="0">
                <a:latin typeface="+mn-lt"/>
              </a:rPr>
              <a:t> </a:t>
            </a:r>
            <a:r>
              <a:rPr lang="it-IT" sz="1400" dirty="0" err="1">
                <a:latin typeface="+mn-lt"/>
              </a:rPr>
              <a:t>endoscopy</a:t>
            </a:r>
            <a:r>
              <a:rPr lang="it-IT" sz="1400" dirty="0">
                <a:latin typeface="+mn-lt"/>
              </a:rPr>
              <a:t> in practice, book; 2011</a:t>
            </a:r>
          </a:p>
        </p:txBody>
      </p:sp>
    </p:spTree>
    <p:extLst>
      <p:ext uri="{BB962C8B-B14F-4D97-AF65-F5344CB8AC3E}">
        <p14:creationId xmlns:p14="http://schemas.microsoft.com/office/powerpoint/2010/main" xmlns="" val="418290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E0B316E-E190-F42A-5B23-1085CB483FC1}"/>
              </a:ext>
            </a:extLst>
          </p:cNvPr>
          <p:cNvSpPr>
            <a:spLocks noGrp="1"/>
          </p:cNvSpPr>
          <p:nvPr>
            <p:ph type="sldNum" sz="quarter" idx="12"/>
          </p:nvPr>
        </p:nvSpPr>
        <p:spPr/>
        <p:txBody>
          <a:bodyPr/>
          <a:lstStyle/>
          <a:p>
            <a:fld id="{7FDF1F86-AE1C-4382-919C-5BAA71888841}" type="slidenum">
              <a:rPr lang="en-US" altLang="it-IT" smtClean="0"/>
              <a:pPr/>
              <a:t>24</a:t>
            </a:fld>
            <a:endParaRPr lang="en-US" altLang="it-IT"/>
          </a:p>
        </p:txBody>
      </p:sp>
      <p:pic>
        <p:nvPicPr>
          <p:cNvPr id="4" name="Immagine 3">
            <a:extLst>
              <a:ext uri="{FF2B5EF4-FFF2-40B4-BE49-F238E27FC236}">
                <a16:creationId xmlns:a16="http://schemas.microsoft.com/office/drawing/2014/main" xmlns="" id="{71020624-F66A-A8DC-70B9-E80784BEAEB9}"/>
              </a:ext>
            </a:extLst>
          </p:cNvPr>
          <p:cNvPicPr>
            <a:picLocks noChangeAspect="1"/>
          </p:cNvPicPr>
          <p:nvPr/>
        </p:nvPicPr>
        <p:blipFill>
          <a:blip r:embed="rId3"/>
          <a:stretch>
            <a:fillRect/>
          </a:stretch>
        </p:blipFill>
        <p:spPr>
          <a:xfrm>
            <a:off x="1703512" y="1099283"/>
            <a:ext cx="9173855" cy="5410955"/>
          </a:xfrm>
          <a:prstGeom prst="rect">
            <a:avLst/>
          </a:prstGeom>
        </p:spPr>
      </p:pic>
      <p:sp>
        <p:nvSpPr>
          <p:cNvPr id="5" name="Rectangle 5">
            <a:extLst>
              <a:ext uri="{FF2B5EF4-FFF2-40B4-BE49-F238E27FC236}">
                <a16:creationId xmlns:a16="http://schemas.microsoft.com/office/drawing/2014/main" xmlns="" id="{AD53AEB1-D8FF-788C-B1E4-834A0F17D419}"/>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6" name="CasellaDiTesto 5">
            <a:extLst>
              <a:ext uri="{FF2B5EF4-FFF2-40B4-BE49-F238E27FC236}">
                <a16:creationId xmlns:a16="http://schemas.microsoft.com/office/drawing/2014/main" xmlns="" id="{CAEB12E4-EEE0-FCCB-557F-C360A6ED4488}"/>
              </a:ext>
            </a:extLst>
          </p:cNvPr>
          <p:cNvSpPr txBox="1"/>
          <p:nvPr/>
        </p:nvSpPr>
        <p:spPr>
          <a:xfrm>
            <a:off x="119336" y="6510238"/>
            <a:ext cx="5832648" cy="307777"/>
          </a:xfrm>
          <a:prstGeom prst="rect">
            <a:avLst/>
          </a:prstGeom>
          <a:noFill/>
        </p:spPr>
        <p:txBody>
          <a:bodyPr wrap="square" rtlCol="0">
            <a:spAutoFit/>
          </a:bodyPr>
          <a:lstStyle/>
          <a:p>
            <a:r>
              <a:rPr lang="it-IT" sz="1400" dirty="0"/>
              <a:t>Pimentel-Nunes Pedro et al. MAPS II … </a:t>
            </a:r>
            <a:r>
              <a:rPr lang="it-IT" sz="1400" dirty="0" err="1"/>
              <a:t>Endoscopy</a:t>
            </a:r>
            <a:r>
              <a:rPr lang="it-IT" sz="1400" dirty="0"/>
              <a:t> 2019; 51</a:t>
            </a:r>
            <a:endParaRPr lang="it-IT" sz="1400" dirty="0">
              <a:latin typeface="+mn-lt"/>
            </a:endParaRPr>
          </a:p>
        </p:txBody>
      </p:sp>
      <p:sp>
        <p:nvSpPr>
          <p:cNvPr id="3" name="Rettangolo con angoli arrotondati 2">
            <a:extLst>
              <a:ext uri="{FF2B5EF4-FFF2-40B4-BE49-F238E27FC236}">
                <a16:creationId xmlns:a16="http://schemas.microsoft.com/office/drawing/2014/main" xmlns="" id="{0F219E89-3D3B-062C-4908-E8FC51A929E5}"/>
              </a:ext>
            </a:extLst>
          </p:cNvPr>
          <p:cNvSpPr/>
          <p:nvPr/>
        </p:nvSpPr>
        <p:spPr>
          <a:xfrm>
            <a:off x="647363" y="1096086"/>
            <a:ext cx="156020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NBI</a:t>
            </a:r>
            <a:endParaRPr lang="en-US" dirty="0">
              <a:effectLst/>
            </a:endParaRPr>
          </a:p>
        </p:txBody>
      </p:sp>
    </p:spTree>
    <p:extLst>
      <p:ext uri="{BB962C8B-B14F-4D97-AF65-F5344CB8AC3E}">
        <p14:creationId xmlns:p14="http://schemas.microsoft.com/office/powerpoint/2010/main" xmlns="" val="4197325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9DFFDAD-AF88-7C9C-459D-9DBABF0F467F}"/>
              </a:ext>
            </a:extLst>
          </p:cNvPr>
          <p:cNvSpPr>
            <a:spLocks noGrp="1"/>
          </p:cNvSpPr>
          <p:nvPr>
            <p:ph type="sldNum" sz="quarter" idx="12"/>
          </p:nvPr>
        </p:nvSpPr>
        <p:spPr/>
        <p:txBody>
          <a:bodyPr/>
          <a:lstStyle/>
          <a:p>
            <a:fld id="{7FDF1F86-AE1C-4382-919C-5BAA71888841}" type="slidenum">
              <a:rPr lang="en-US" altLang="it-IT" smtClean="0"/>
              <a:pPr/>
              <a:t>25</a:t>
            </a:fld>
            <a:endParaRPr lang="en-US" altLang="it-IT"/>
          </a:p>
        </p:txBody>
      </p:sp>
      <p:pic>
        <p:nvPicPr>
          <p:cNvPr id="4" name="Immagine 3">
            <a:extLst>
              <a:ext uri="{FF2B5EF4-FFF2-40B4-BE49-F238E27FC236}">
                <a16:creationId xmlns:a16="http://schemas.microsoft.com/office/drawing/2014/main" xmlns="" id="{D3CD948C-13AF-221F-33C3-A7541DEFD5B1}"/>
              </a:ext>
            </a:extLst>
          </p:cNvPr>
          <p:cNvPicPr>
            <a:picLocks noChangeAspect="1"/>
          </p:cNvPicPr>
          <p:nvPr/>
        </p:nvPicPr>
        <p:blipFill>
          <a:blip r:embed="rId2"/>
          <a:srcRect t="1298" b="6695"/>
          <a:stretch/>
        </p:blipFill>
        <p:spPr>
          <a:xfrm>
            <a:off x="5653296" y="909237"/>
            <a:ext cx="4345168" cy="5937500"/>
          </a:xfrm>
          <a:prstGeom prst="rect">
            <a:avLst/>
          </a:prstGeom>
        </p:spPr>
      </p:pic>
      <p:sp>
        <p:nvSpPr>
          <p:cNvPr id="5" name="CasellaDiTesto 4">
            <a:extLst>
              <a:ext uri="{FF2B5EF4-FFF2-40B4-BE49-F238E27FC236}">
                <a16:creationId xmlns:a16="http://schemas.microsoft.com/office/drawing/2014/main" xmlns="" id="{49E4BE74-7F9C-4272-1757-A6140A3BD5A7}"/>
              </a:ext>
            </a:extLst>
          </p:cNvPr>
          <p:cNvSpPr txBox="1"/>
          <p:nvPr/>
        </p:nvSpPr>
        <p:spPr>
          <a:xfrm>
            <a:off x="119336" y="6510238"/>
            <a:ext cx="5976664" cy="307777"/>
          </a:xfrm>
          <a:prstGeom prst="rect">
            <a:avLst/>
          </a:prstGeom>
          <a:noFill/>
        </p:spPr>
        <p:txBody>
          <a:bodyPr wrap="square" rtlCol="0">
            <a:spAutoFit/>
          </a:bodyPr>
          <a:lstStyle/>
          <a:p>
            <a:r>
              <a:rPr lang="it-IT" sz="1400" dirty="0" err="1">
                <a:latin typeface="+mn-lt"/>
              </a:rPr>
              <a:t>Nagula</a:t>
            </a:r>
            <a:r>
              <a:rPr lang="it-IT" sz="1400" dirty="0">
                <a:latin typeface="+mn-lt"/>
              </a:rPr>
              <a:t> S et al, </a:t>
            </a:r>
            <a:r>
              <a:rPr lang="en-US" sz="1400" dirty="0">
                <a:latin typeface="+mn-lt"/>
              </a:rPr>
              <a:t>Clinical Gastroenterology and Hepatology 2024;22:933–943</a:t>
            </a:r>
            <a:endParaRPr lang="it-IT" sz="1400" dirty="0">
              <a:latin typeface="+mn-lt"/>
            </a:endParaRPr>
          </a:p>
        </p:txBody>
      </p:sp>
      <p:sp>
        <p:nvSpPr>
          <p:cNvPr id="6" name="Rectangle 5">
            <a:extLst>
              <a:ext uri="{FF2B5EF4-FFF2-40B4-BE49-F238E27FC236}">
                <a16:creationId xmlns:a16="http://schemas.microsoft.com/office/drawing/2014/main" xmlns="" id="{A1E502D6-DC5F-1AAF-5566-F734432235E2}"/>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7" name="Rettangolo con angoli arrotondati 6">
            <a:extLst>
              <a:ext uri="{FF2B5EF4-FFF2-40B4-BE49-F238E27FC236}">
                <a16:creationId xmlns:a16="http://schemas.microsoft.com/office/drawing/2014/main" xmlns="" id="{3C8807DB-1E4E-3909-DE5E-965E4E05081E}"/>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Biopsy: Sydney protocol</a:t>
            </a:r>
            <a:endParaRPr lang="en-US" dirty="0">
              <a:effectLst/>
            </a:endParaRPr>
          </a:p>
        </p:txBody>
      </p:sp>
    </p:spTree>
    <p:extLst>
      <p:ext uri="{BB962C8B-B14F-4D97-AF65-F5344CB8AC3E}">
        <p14:creationId xmlns:p14="http://schemas.microsoft.com/office/powerpoint/2010/main" xmlns="" val="4093251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9AC7FE2-379B-84F0-7DF0-4456D1C655FF}"/>
              </a:ext>
            </a:extLst>
          </p:cNvPr>
          <p:cNvSpPr>
            <a:spLocks noGrp="1"/>
          </p:cNvSpPr>
          <p:nvPr>
            <p:ph type="sldNum" sz="quarter" idx="12"/>
          </p:nvPr>
        </p:nvSpPr>
        <p:spPr/>
        <p:txBody>
          <a:bodyPr/>
          <a:lstStyle/>
          <a:p>
            <a:fld id="{7FDF1F86-AE1C-4382-919C-5BAA71888841}" type="slidenum">
              <a:rPr lang="en-US" altLang="it-IT" smtClean="0"/>
              <a:pPr/>
              <a:t>26</a:t>
            </a:fld>
            <a:endParaRPr lang="en-US" altLang="it-IT"/>
          </a:p>
        </p:txBody>
      </p:sp>
      <p:pic>
        <p:nvPicPr>
          <p:cNvPr id="4" name="Immagine 3">
            <a:extLst>
              <a:ext uri="{FF2B5EF4-FFF2-40B4-BE49-F238E27FC236}">
                <a16:creationId xmlns:a16="http://schemas.microsoft.com/office/drawing/2014/main" xmlns="" id="{1A20929A-F8C3-64F8-070D-88AE43B2E62B}"/>
              </a:ext>
            </a:extLst>
          </p:cNvPr>
          <p:cNvPicPr>
            <a:picLocks noChangeAspect="1"/>
          </p:cNvPicPr>
          <p:nvPr/>
        </p:nvPicPr>
        <p:blipFill>
          <a:blip r:embed="rId3"/>
          <a:stretch>
            <a:fillRect/>
          </a:stretch>
        </p:blipFill>
        <p:spPr>
          <a:xfrm>
            <a:off x="362917" y="1782643"/>
            <a:ext cx="11736288" cy="4756269"/>
          </a:xfrm>
          <a:prstGeom prst="rect">
            <a:avLst/>
          </a:prstGeom>
        </p:spPr>
      </p:pic>
      <p:pic>
        <p:nvPicPr>
          <p:cNvPr id="5" name="Immagine 4">
            <a:extLst>
              <a:ext uri="{FF2B5EF4-FFF2-40B4-BE49-F238E27FC236}">
                <a16:creationId xmlns:a16="http://schemas.microsoft.com/office/drawing/2014/main" xmlns="" id="{5936B2A8-D530-6D43-7905-D46A621C9C41}"/>
              </a:ext>
            </a:extLst>
          </p:cNvPr>
          <p:cNvPicPr>
            <a:picLocks noChangeAspect="1"/>
          </p:cNvPicPr>
          <p:nvPr/>
        </p:nvPicPr>
        <p:blipFill>
          <a:blip r:embed="rId4"/>
          <a:srcRect b="79903"/>
          <a:stretch/>
        </p:blipFill>
        <p:spPr>
          <a:xfrm>
            <a:off x="0" y="1411675"/>
            <a:ext cx="12192000" cy="483958"/>
          </a:xfrm>
          <a:prstGeom prst="rect">
            <a:avLst/>
          </a:prstGeom>
        </p:spPr>
      </p:pic>
      <p:sp>
        <p:nvSpPr>
          <p:cNvPr id="6" name="CasellaDiTesto 5">
            <a:extLst>
              <a:ext uri="{FF2B5EF4-FFF2-40B4-BE49-F238E27FC236}">
                <a16:creationId xmlns:a16="http://schemas.microsoft.com/office/drawing/2014/main" xmlns="" id="{D1ADF01A-6A08-C9F3-C57E-240571D0E6B9}"/>
              </a:ext>
            </a:extLst>
          </p:cNvPr>
          <p:cNvSpPr txBox="1"/>
          <p:nvPr/>
        </p:nvSpPr>
        <p:spPr>
          <a:xfrm>
            <a:off x="119336" y="6510238"/>
            <a:ext cx="5976664" cy="307777"/>
          </a:xfrm>
          <a:prstGeom prst="rect">
            <a:avLst/>
          </a:prstGeom>
          <a:noFill/>
        </p:spPr>
        <p:txBody>
          <a:bodyPr wrap="square" rtlCol="0">
            <a:spAutoFit/>
          </a:bodyPr>
          <a:lstStyle/>
          <a:p>
            <a:r>
              <a:rPr lang="it-IT" sz="1400" dirty="0" err="1">
                <a:latin typeface="+mn-lt"/>
              </a:rPr>
              <a:t>Nagula</a:t>
            </a:r>
            <a:r>
              <a:rPr lang="it-IT" sz="1400" dirty="0">
                <a:latin typeface="+mn-lt"/>
              </a:rPr>
              <a:t> S et al, </a:t>
            </a:r>
            <a:r>
              <a:rPr lang="en-US" sz="1400" dirty="0">
                <a:latin typeface="+mn-lt"/>
              </a:rPr>
              <a:t>Clinical Gastroenterology and Hepatology 2024;22:933–943</a:t>
            </a:r>
            <a:endParaRPr lang="it-IT" sz="1400" dirty="0">
              <a:latin typeface="+mn-lt"/>
            </a:endParaRPr>
          </a:p>
        </p:txBody>
      </p:sp>
      <p:sp>
        <p:nvSpPr>
          <p:cNvPr id="7" name="Rectangle 5">
            <a:extLst>
              <a:ext uri="{FF2B5EF4-FFF2-40B4-BE49-F238E27FC236}">
                <a16:creationId xmlns:a16="http://schemas.microsoft.com/office/drawing/2014/main" xmlns="" id="{3AC84829-DC0C-511C-BE9E-7B9023BC825D}"/>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12" name="Rettangolo con angoli arrotondati 11">
            <a:extLst>
              <a:ext uri="{FF2B5EF4-FFF2-40B4-BE49-F238E27FC236}">
                <a16:creationId xmlns:a16="http://schemas.microsoft.com/office/drawing/2014/main" xmlns="" id="{CE0B384A-808F-91BE-D0F8-8CDF6CF09598}"/>
              </a:ext>
            </a:extLst>
          </p:cNvPr>
          <p:cNvSpPr/>
          <p:nvPr/>
        </p:nvSpPr>
        <p:spPr>
          <a:xfrm>
            <a:off x="551384" y="863982"/>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Biopsy: Sydney protocol</a:t>
            </a:r>
            <a:endParaRPr lang="en-US" dirty="0">
              <a:effectLst/>
            </a:endParaRPr>
          </a:p>
        </p:txBody>
      </p:sp>
    </p:spTree>
    <p:extLst>
      <p:ext uri="{BB962C8B-B14F-4D97-AF65-F5344CB8AC3E}">
        <p14:creationId xmlns:p14="http://schemas.microsoft.com/office/powerpoint/2010/main" xmlns="" val="467481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7442782F-7A8A-8AAB-17B1-72B0CBDB02C5}"/>
              </a:ext>
            </a:extLst>
          </p:cNvPr>
          <p:cNvSpPr>
            <a:spLocks noGrp="1"/>
          </p:cNvSpPr>
          <p:nvPr>
            <p:ph type="sldNum" sz="quarter" idx="12"/>
          </p:nvPr>
        </p:nvSpPr>
        <p:spPr/>
        <p:txBody>
          <a:bodyPr/>
          <a:lstStyle/>
          <a:p>
            <a:fld id="{7FDF1F86-AE1C-4382-919C-5BAA71888841}" type="slidenum">
              <a:rPr lang="en-US" altLang="it-IT" smtClean="0"/>
              <a:pPr/>
              <a:t>27</a:t>
            </a:fld>
            <a:endParaRPr lang="en-US" altLang="it-IT"/>
          </a:p>
        </p:txBody>
      </p:sp>
      <p:pic>
        <p:nvPicPr>
          <p:cNvPr id="4" name="Immagine 3">
            <a:extLst>
              <a:ext uri="{FF2B5EF4-FFF2-40B4-BE49-F238E27FC236}">
                <a16:creationId xmlns:a16="http://schemas.microsoft.com/office/drawing/2014/main" xmlns="" id="{B3CB4E03-BC6C-6403-67F4-B6A2C9CE22CF}"/>
              </a:ext>
            </a:extLst>
          </p:cNvPr>
          <p:cNvPicPr>
            <a:picLocks noChangeAspect="1"/>
          </p:cNvPicPr>
          <p:nvPr/>
        </p:nvPicPr>
        <p:blipFill>
          <a:blip r:embed="rId2"/>
          <a:stretch>
            <a:fillRect/>
          </a:stretch>
        </p:blipFill>
        <p:spPr>
          <a:xfrm>
            <a:off x="1880776" y="912047"/>
            <a:ext cx="8430447" cy="5444303"/>
          </a:xfrm>
          <a:prstGeom prst="rect">
            <a:avLst/>
          </a:prstGeom>
        </p:spPr>
      </p:pic>
      <p:sp>
        <p:nvSpPr>
          <p:cNvPr id="5" name="CasellaDiTesto 4">
            <a:extLst>
              <a:ext uri="{FF2B5EF4-FFF2-40B4-BE49-F238E27FC236}">
                <a16:creationId xmlns:a16="http://schemas.microsoft.com/office/drawing/2014/main" xmlns="" id="{F22757D1-F2DC-DF25-58CD-A408A8A1E00E}"/>
              </a:ext>
            </a:extLst>
          </p:cNvPr>
          <p:cNvSpPr txBox="1"/>
          <p:nvPr/>
        </p:nvSpPr>
        <p:spPr>
          <a:xfrm>
            <a:off x="119336" y="6510238"/>
            <a:ext cx="5832648" cy="307777"/>
          </a:xfrm>
          <a:prstGeom prst="rect">
            <a:avLst/>
          </a:prstGeom>
          <a:noFill/>
        </p:spPr>
        <p:txBody>
          <a:bodyPr wrap="square" rtlCol="0">
            <a:spAutoFit/>
          </a:bodyPr>
          <a:lstStyle/>
          <a:p>
            <a:r>
              <a:rPr lang="it-IT" sz="1400" dirty="0"/>
              <a:t>Pimentel-Nunes Pedro et al. MAPS II … </a:t>
            </a:r>
            <a:r>
              <a:rPr lang="it-IT" sz="1400" dirty="0" err="1"/>
              <a:t>Endoscopy</a:t>
            </a:r>
            <a:r>
              <a:rPr lang="it-IT" sz="1400" dirty="0"/>
              <a:t> 2019; 51</a:t>
            </a:r>
            <a:endParaRPr lang="it-IT" sz="1400" dirty="0">
              <a:latin typeface="+mn-lt"/>
            </a:endParaRPr>
          </a:p>
        </p:txBody>
      </p:sp>
      <p:sp>
        <p:nvSpPr>
          <p:cNvPr id="6" name="Rectangle 5">
            <a:extLst>
              <a:ext uri="{FF2B5EF4-FFF2-40B4-BE49-F238E27FC236}">
                <a16:creationId xmlns:a16="http://schemas.microsoft.com/office/drawing/2014/main" xmlns="" id="{AAF2016F-9013-BBEC-0789-034E462D5F84}"/>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SURVEILLANCE</a:t>
            </a:r>
          </a:p>
        </p:txBody>
      </p:sp>
      <p:sp>
        <p:nvSpPr>
          <p:cNvPr id="7" name="Rettangolo 6">
            <a:extLst>
              <a:ext uri="{FF2B5EF4-FFF2-40B4-BE49-F238E27FC236}">
                <a16:creationId xmlns:a16="http://schemas.microsoft.com/office/drawing/2014/main" xmlns="" id="{ED769525-0684-85C9-6D68-753B060F6035}"/>
              </a:ext>
            </a:extLst>
          </p:cNvPr>
          <p:cNvSpPr/>
          <p:nvPr/>
        </p:nvSpPr>
        <p:spPr>
          <a:xfrm>
            <a:off x="1880776" y="5229200"/>
            <a:ext cx="1694944" cy="79208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06393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667F794-A461-BD55-8BF1-A97DD80A6319}"/>
              </a:ext>
            </a:extLst>
          </p:cNvPr>
          <p:cNvSpPr>
            <a:spLocks noGrp="1"/>
          </p:cNvSpPr>
          <p:nvPr>
            <p:ph type="sldNum" sz="quarter" idx="12"/>
          </p:nvPr>
        </p:nvSpPr>
        <p:spPr/>
        <p:txBody>
          <a:bodyPr/>
          <a:lstStyle/>
          <a:p>
            <a:fld id="{7FDF1F86-AE1C-4382-919C-5BAA71888841}" type="slidenum">
              <a:rPr lang="en-US" altLang="it-IT" smtClean="0"/>
              <a:pPr/>
              <a:t>28</a:t>
            </a:fld>
            <a:endParaRPr lang="en-US" altLang="it-IT"/>
          </a:p>
        </p:txBody>
      </p:sp>
      <p:pic>
        <p:nvPicPr>
          <p:cNvPr id="4" name="Immagine 3">
            <a:extLst>
              <a:ext uri="{FF2B5EF4-FFF2-40B4-BE49-F238E27FC236}">
                <a16:creationId xmlns:a16="http://schemas.microsoft.com/office/drawing/2014/main" xmlns="" id="{34A3D0B4-A019-2B2F-17CA-C79D1EC20F7C}"/>
              </a:ext>
            </a:extLst>
          </p:cNvPr>
          <p:cNvPicPr>
            <a:picLocks noChangeAspect="1"/>
          </p:cNvPicPr>
          <p:nvPr/>
        </p:nvPicPr>
        <p:blipFill>
          <a:blip r:embed="rId2"/>
          <a:stretch>
            <a:fillRect/>
          </a:stretch>
        </p:blipFill>
        <p:spPr>
          <a:xfrm>
            <a:off x="141971" y="2388395"/>
            <a:ext cx="3712061" cy="3096344"/>
          </a:xfrm>
          <a:prstGeom prst="rect">
            <a:avLst/>
          </a:prstGeom>
        </p:spPr>
      </p:pic>
      <p:pic>
        <p:nvPicPr>
          <p:cNvPr id="6" name="Immagine 5">
            <a:extLst>
              <a:ext uri="{FF2B5EF4-FFF2-40B4-BE49-F238E27FC236}">
                <a16:creationId xmlns:a16="http://schemas.microsoft.com/office/drawing/2014/main" xmlns="" id="{6CCA9CDA-9B6C-4979-574F-572783D377D1}"/>
              </a:ext>
            </a:extLst>
          </p:cNvPr>
          <p:cNvPicPr>
            <a:picLocks noChangeAspect="1"/>
          </p:cNvPicPr>
          <p:nvPr/>
        </p:nvPicPr>
        <p:blipFill>
          <a:blip r:embed="rId3"/>
          <a:stretch>
            <a:fillRect/>
          </a:stretch>
        </p:blipFill>
        <p:spPr>
          <a:xfrm>
            <a:off x="4102411" y="2388394"/>
            <a:ext cx="3699146" cy="3204355"/>
          </a:xfrm>
          <a:prstGeom prst="rect">
            <a:avLst/>
          </a:prstGeom>
        </p:spPr>
      </p:pic>
      <p:pic>
        <p:nvPicPr>
          <p:cNvPr id="8" name="Immagine 7">
            <a:extLst>
              <a:ext uri="{FF2B5EF4-FFF2-40B4-BE49-F238E27FC236}">
                <a16:creationId xmlns:a16="http://schemas.microsoft.com/office/drawing/2014/main" xmlns="" id="{2D4FB8C9-5C37-C5E0-4A3B-6264D61FF106}"/>
              </a:ext>
            </a:extLst>
          </p:cNvPr>
          <p:cNvPicPr>
            <a:picLocks noChangeAspect="1"/>
          </p:cNvPicPr>
          <p:nvPr/>
        </p:nvPicPr>
        <p:blipFill>
          <a:blip r:embed="rId4"/>
          <a:stretch>
            <a:fillRect/>
          </a:stretch>
        </p:blipFill>
        <p:spPr>
          <a:xfrm>
            <a:off x="8080775" y="2347138"/>
            <a:ext cx="3737772" cy="3286866"/>
          </a:xfrm>
          <a:prstGeom prst="rect">
            <a:avLst/>
          </a:prstGeom>
        </p:spPr>
      </p:pic>
      <p:sp>
        <p:nvSpPr>
          <p:cNvPr id="9" name="Rectangle 5">
            <a:extLst>
              <a:ext uri="{FF2B5EF4-FFF2-40B4-BE49-F238E27FC236}">
                <a16:creationId xmlns:a16="http://schemas.microsoft.com/office/drawing/2014/main" xmlns="" id="{65217B3F-9A6C-EB22-2C06-B61444B26774}"/>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HELICOBACTER PYLORI</a:t>
            </a:r>
          </a:p>
        </p:txBody>
      </p:sp>
      <p:sp>
        <p:nvSpPr>
          <p:cNvPr id="10" name="CasellaDiTesto 9">
            <a:extLst>
              <a:ext uri="{FF2B5EF4-FFF2-40B4-BE49-F238E27FC236}">
                <a16:creationId xmlns:a16="http://schemas.microsoft.com/office/drawing/2014/main" xmlns="" id="{72B5975F-52ED-7A7A-0EE4-ADA155B2AD27}"/>
              </a:ext>
            </a:extLst>
          </p:cNvPr>
          <p:cNvSpPr txBox="1"/>
          <p:nvPr/>
        </p:nvSpPr>
        <p:spPr>
          <a:xfrm>
            <a:off x="119336" y="6510238"/>
            <a:ext cx="5832648" cy="307777"/>
          </a:xfrm>
          <a:prstGeom prst="rect">
            <a:avLst/>
          </a:prstGeom>
          <a:noFill/>
        </p:spPr>
        <p:txBody>
          <a:bodyPr wrap="square" rtlCol="0">
            <a:spAutoFit/>
          </a:bodyPr>
          <a:lstStyle/>
          <a:p>
            <a:r>
              <a:rPr lang="it-IT" sz="1400" dirty="0"/>
              <a:t>Emile S et al. </a:t>
            </a:r>
            <a:r>
              <a:rPr lang="it-IT" sz="1400" dirty="0" err="1"/>
              <a:t>Obes</a:t>
            </a:r>
            <a:r>
              <a:rPr lang="it-IT" sz="1400" dirty="0"/>
              <a:t> Surgery, May 2020</a:t>
            </a:r>
            <a:endParaRPr lang="it-IT" sz="1400" dirty="0">
              <a:latin typeface="+mn-lt"/>
            </a:endParaRPr>
          </a:p>
        </p:txBody>
      </p:sp>
      <p:sp>
        <p:nvSpPr>
          <p:cNvPr id="5" name="CasellaDiTesto 4">
            <a:extLst>
              <a:ext uri="{FF2B5EF4-FFF2-40B4-BE49-F238E27FC236}">
                <a16:creationId xmlns:a16="http://schemas.microsoft.com/office/drawing/2014/main" xmlns="" id="{AE9CDA91-2904-FE1E-379A-580D68C7FAF0}"/>
              </a:ext>
            </a:extLst>
          </p:cNvPr>
          <p:cNvSpPr txBox="1"/>
          <p:nvPr/>
        </p:nvSpPr>
        <p:spPr>
          <a:xfrm>
            <a:off x="1015115" y="1519062"/>
            <a:ext cx="10803432" cy="369332"/>
          </a:xfrm>
          <a:prstGeom prst="rect">
            <a:avLst/>
          </a:prstGeom>
          <a:noFill/>
        </p:spPr>
        <p:txBody>
          <a:bodyPr wrap="square">
            <a:spAutoFit/>
          </a:bodyPr>
          <a:lstStyle/>
          <a:p>
            <a:r>
              <a:rPr lang="en-US" dirty="0"/>
              <a:t>Helicobacter pylori infection is present in 23% to 70% of patients scheduled for bariatric surgery.</a:t>
            </a:r>
          </a:p>
        </p:txBody>
      </p:sp>
    </p:spTree>
    <p:extLst>
      <p:ext uri="{BB962C8B-B14F-4D97-AF65-F5344CB8AC3E}">
        <p14:creationId xmlns:p14="http://schemas.microsoft.com/office/powerpoint/2010/main" xmlns="" val="589110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B263A3-96A7-7F28-DEEA-4A0F309540A1}"/>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90B58E5E-4FD1-6560-FF41-C943FA871DAA}"/>
              </a:ext>
            </a:extLst>
          </p:cNvPr>
          <p:cNvSpPr>
            <a:spLocks noGrp="1"/>
          </p:cNvSpPr>
          <p:nvPr>
            <p:ph type="sldNum" sz="quarter" idx="12"/>
          </p:nvPr>
        </p:nvSpPr>
        <p:spPr/>
        <p:txBody>
          <a:bodyPr/>
          <a:lstStyle/>
          <a:p>
            <a:fld id="{7FDF1F86-AE1C-4382-919C-5BAA71888841}" type="slidenum">
              <a:rPr lang="en-US" altLang="it-IT" smtClean="0"/>
              <a:pPr/>
              <a:t>29</a:t>
            </a:fld>
            <a:endParaRPr lang="en-US" altLang="it-IT"/>
          </a:p>
        </p:txBody>
      </p:sp>
      <p:sp>
        <p:nvSpPr>
          <p:cNvPr id="5" name="Rectangle 5">
            <a:extLst>
              <a:ext uri="{FF2B5EF4-FFF2-40B4-BE49-F238E27FC236}">
                <a16:creationId xmlns:a16="http://schemas.microsoft.com/office/drawing/2014/main" xmlns="" id="{F71A8B1D-0B45-60AB-7258-89655DC728FB}"/>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HELICOBACTER PYLORI</a:t>
            </a:r>
          </a:p>
        </p:txBody>
      </p:sp>
      <p:sp>
        <p:nvSpPr>
          <p:cNvPr id="7" name="CasellaDiTesto 6">
            <a:extLst>
              <a:ext uri="{FF2B5EF4-FFF2-40B4-BE49-F238E27FC236}">
                <a16:creationId xmlns:a16="http://schemas.microsoft.com/office/drawing/2014/main" xmlns="" id="{2D1876CC-CB14-2D33-09C9-EFD2D013890F}"/>
              </a:ext>
            </a:extLst>
          </p:cNvPr>
          <p:cNvSpPr txBox="1"/>
          <p:nvPr/>
        </p:nvSpPr>
        <p:spPr>
          <a:xfrm>
            <a:off x="7304812" y="1169212"/>
            <a:ext cx="4501348" cy="4801314"/>
          </a:xfrm>
          <a:prstGeom prst="rect">
            <a:avLst/>
          </a:prstGeom>
          <a:noFill/>
        </p:spPr>
        <p:txBody>
          <a:bodyPr wrap="square" rtlCol="0">
            <a:spAutoFit/>
          </a:bodyPr>
          <a:lstStyle/>
          <a:p>
            <a:pPr algn="just"/>
            <a:r>
              <a:rPr lang="it-IT" noProof="0" dirty="0">
                <a:latin typeface="+mn-lt"/>
              </a:rPr>
              <a:t>176 pazienti obesi trattati con LSG (analisi HP su pezzo operatorio)</a:t>
            </a:r>
          </a:p>
          <a:p>
            <a:pPr algn="just"/>
            <a:endParaRPr lang="it-IT" noProof="0" dirty="0">
              <a:latin typeface="+mn-lt"/>
            </a:endParaRPr>
          </a:p>
          <a:p>
            <a:pPr algn="just"/>
            <a:r>
              <a:rPr lang="it-IT" sz="1800" b="0" i="0" u="none" strike="noStrike" baseline="0" noProof="0" dirty="0">
                <a:solidFill>
                  <a:srgbClr val="231F20"/>
                </a:solidFill>
                <a:latin typeface="+mn-lt"/>
              </a:rPr>
              <a:t>69 pz (39.2%) erano positivi</a:t>
            </a:r>
            <a:r>
              <a:rPr lang="it-IT" noProof="0" dirty="0">
                <a:solidFill>
                  <a:srgbClr val="231F20"/>
                </a:solidFill>
                <a:latin typeface="+mn-lt"/>
              </a:rPr>
              <a:t> all’HP (presentavano più alto BMI</a:t>
            </a:r>
            <a:r>
              <a:rPr lang="it-IT" sz="1800" b="0" i="0" u="none" strike="noStrike" baseline="0" noProof="0" dirty="0">
                <a:solidFill>
                  <a:srgbClr val="231F20"/>
                </a:solidFill>
                <a:latin typeface="+mn-lt"/>
              </a:rPr>
              <a:t>, aumentata incidenza di GERD e riferivano d</a:t>
            </a:r>
            <a:r>
              <a:rPr lang="it-IT" dirty="0">
                <a:solidFill>
                  <a:srgbClr val="231F20"/>
                </a:solidFill>
                <a:latin typeface="+mn-lt"/>
              </a:rPr>
              <a:t>i</a:t>
            </a:r>
            <a:r>
              <a:rPr lang="it-IT" sz="1800" b="0" i="0" u="none" strike="noStrike" baseline="0" noProof="0" dirty="0" err="1">
                <a:solidFill>
                  <a:srgbClr val="231F20"/>
                </a:solidFill>
                <a:latin typeface="+mn-lt"/>
              </a:rPr>
              <a:t>spepsia</a:t>
            </a:r>
            <a:r>
              <a:rPr lang="it-IT" sz="1800" b="0" i="0" u="none" strike="noStrike" baseline="0" noProof="0" dirty="0">
                <a:solidFill>
                  <a:srgbClr val="231F20"/>
                </a:solidFill>
                <a:latin typeface="+mn-lt"/>
              </a:rPr>
              <a:t>)</a:t>
            </a:r>
          </a:p>
          <a:p>
            <a:pPr algn="just"/>
            <a:endParaRPr lang="it-IT" noProof="0" dirty="0">
              <a:solidFill>
                <a:srgbClr val="231F20"/>
              </a:solidFill>
              <a:latin typeface="+mn-lt"/>
            </a:endParaRPr>
          </a:p>
          <a:p>
            <a:pPr algn="just"/>
            <a:r>
              <a:rPr lang="it-IT" sz="1800" b="0" i="0" u="none" strike="noStrike" baseline="0" noProof="0" dirty="0">
                <a:solidFill>
                  <a:srgbClr val="231F20"/>
                </a:solidFill>
                <a:latin typeface="+mn-lt"/>
              </a:rPr>
              <a:t>Eradicazione efficace in 67/69 (97.1%) pazienti</a:t>
            </a:r>
            <a:endParaRPr lang="it-IT" noProof="0" dirty="0">
              <a:latin typeface="+mn-lt"/>
            </a:endParaRPr>
          </a:p>
          <a:p>
            <a:pPr algn="just"/>
            <a:endParaRPr lang="it-IT" noProof="0" dirty="0">
              <a:latin typeface="+mn-lt"/>
            </a:endParaRPr>
          </a:p>
          <a:p>
            <a:pPr algn="just"/>
            <a:r>
              <a:rPr lang="it-IT" noProof="0" dirty="0">
                <a:latin typeface="+mn-lt"/>
              </a:rPr>
              <a:t>Pazienti HP + avevano incidenza di GERD più elevata rispetto al gruppo HP-</a:t>
            </a:r>
          </a:p>
          <a:p>
            <a:pPr algn="just"/>
            <a:endParaRPr lang="it-IT" noProof="0" dirty="0">
              <a:latin typeface="+mn-lt"/>
            </a:endParaRPr>
          </a:p>
          <a:p>
            <a:pPr algn="just"/>
            <a:r>
              <a:rPr lang="it-IT" noProof="0" dirty="0">
                <a:latin typeface="+mn-lt"/>
              </a:rPr>
              <a:t>Il miglioramento dei sintomi di GERD nei pz HP+ che avevano eradicato l’infezione era maggiore di due volte rispetto a quello ottenuto nel gruppo HP-</a:t>
            </a:r>
          </a:p>
        </p:txBody>
      </p:sp>
      <p:sp>
        <p:nvSpPr>
          <p:cNvPr id="8" name="CasellaDiTesto 7">
            <a:extLst>
              <a:ext uri="{FF2B5EF4-FFF2-40B4-BE49-F238E27FC236}">
                <a16:creationId xmlns:a16="http://schemas.microsoft.com/office/drawing/2014/main" xmlns="" id="{159C9ACD-3D24-7C7B-B620-7DD2C4C71611}"/>
              </a:ext>
            </a:extLst>
          </p:cNvPr>
          <p:cNvSpPr txBox="1"/>
          <p:nvPr/>
        </p:nvSpPr>
        <p:spPr>
          <a:xfrm>
            <a:off x="119336" y="6510238"/>
            <a:ext cx="5832648" cy="307777"/>
          </a:xfrm>
          <a:prstGeom prst="rect">
            <a:avLst/>
          </a:prstGeom>
          <a:noFill/>
        </p:spPr>
        <p:txBody>
          <a:bodyPr wrap="square" rtlCol="0">
            <a:spAutoFit/>
          </a:bodyPr>
          <a:lstStyle/>
          <a:p>
            <a:r>
              <a:rPr lang="it-IT" sz="1400" dirty="0"/>
              <a:t>Emile S et al. </a:t>
            </a:r>
            <a:r>
              <a:rPr lang="it-IT" sz="1400" dirty="0" err="1"/>
              <a:t>Obes</a:t>
            </a:r>
            <a:r>
              <a:rPr lang="it-IT" sz="1400" dirty="0"/>
              <a:t> Surgery, May 2020</a:t>
            </a:r>
            <a:endParaRPr lang="it-IT" sz="1400" dirty="0">
              <a:latin typeface="+mn-lt"/>
            </a:endParaRPr>
          </a:p>
        </p:txBody>
      </p:sp>
      <p:pic>
        <p:nvPicPr>
          <p:cNvPr id="10" name="Immagine 9">
            <a:extLst>
              <a:ext uri="{FF2B5EF4-FFF2-40B4-BE49-F238E27FC236}">
                <a16:creationId xmlns:a16="http://schemas.microsoft.com/office/drawing/2014/main" xmlns="" id="{A383BAD0-5A4E-2EFC-D719-57D0F70F6CC1}"/>
              </a:ext>
            </a:extLst>
          </p:cNvPr>
          <p:cNvPicPr>
            <a:picLocks noChangeAspect="1"/>
          </p:cNvPicPr>
          <p:nvPr/>
        </p:nvPicPr>
        <p:blipFill>
          <a:blip r:embed="rId3"/>
          <a:stretch>
            <a:fillRect/>
          </a:stretch>
        </p:blipFill>
        <p:spPr>
          <a:xfrm>
            <a:off x="370516" y="1844824"/>
            <a:ext cx="6589580" cy="2429908"/>
          </a:xfrm>
          <a:prstGeom prst="rect">
            <a:avLst/>
          </a:prstGeom>
        </p:spPr>
      </p:pic>
    </p:spTree>
    <p:extLst>
      <p:ext uri="{BB962C8B-B14F-4D97-AF65-F5344CB8AC3E}">
        <p14:creationId xmlns:p14="http://schemas.microsoft.com/office/powerpoint/2010/main" xmlns="" val="239340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A0237181-1E4F-5CDB-1E66-F9204DB485A1}"/>
              </a:ext>
            </a:extLst>
          </p:cNvPr>
          <p:cNvSpPr>
            <a:spLocks noGrp="1"/>
          </p:cNvSpPr>
          <p:nvPr>
            <p:ph type="sldNum" sz="quarter" idx="12"/>
          </p:nvPr>
        </p:nvSpPr>
        <p:spPr/>
        <p:txBody>
          <a:bodyPr/>
          <a:lstStyle/>
          <a:p>
            <a:fld id="{7FDF1F86-AE1C-4382-919C-5BAA71888841}" type="slidenum">
              <a:rPr lang="en-US" altLang="it-IT" smtClean="0"/>
              <a:pPr/>
              <a:t>3</a:t>
            </a:fld>
            <a:endParaRPr lang="en-US" altLang="it-IT"/>
          </a:p>
        </p:txBody>
      </p:sp>
      <p:sp>
        <p:nvSpPr>
          <p:cNvPr id="3" name="Rectangle 5">
            <a:extLst>
              <a:ext uri="{FF2B5EF4-FFF2-40B4-BE49-F238E27FC236}">
                <a16:creationId xmlns:a16="http://schemas.microsoft.com/office/drawing/2014/main" xmlns="" id="{452CA0FE-9847-22C6-CC91-EFE60839AEAC}"/>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6" name="Rettangolo con angoli arrotondati 5">
            <a:extLst>
              <a:ext uri="{FF2B5EF4-FFF2-40B4-BE49-F238E27FC236}">
                <a16:creationId xmlns:a16="http://schemas.microsoft.com/office/drawing/2014/main" xmlns="" id="{FD7B56BC-279D-B4AD-4E01-9D1638F4BE66}"/>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t>Pre-</a:t>
            </a:r>
            <a:r>
              <a:rPr lang="en-US" sz="2000" b="1" dirty="0" err="1"/>
              <a:t>diagnostica</a:t>
            </a:r>
            <a:r>
              <a:rPr lang="en-US" sz="2000" b="1" dirty="0"/>
              <a:t> con </a:t>
            </a:r>
            <a:r>
              <a:rPr lang="en-US" sz="2000" b="1" dirty="0" err="1"/>
              <a:t>inquadramento</a:t>
            </a:r>
            <a:r>
              <a:rPr lang="en-US" sz="2000" b="1" dirty="0"/>
              <a:t> del </a:t>
            </a:r>
            <a:r>
              <a:rPr lang="en-US" sz="2000" b="1" dirty="0" err="1"/>
              <a:t>paziente</a:t>
            </a:r>
            <a:endParaRPr lang="en-US" sz="2000" b="1" dirty="0">
              <a:effectLst/>
            </a:endParaRPr>
          </a:p>
        </p:txBody>
      </p:sp>
      <p:sp>
        <p:nvSpPr>
          <p:cNvPr id="8" name="CasellaDiTesto 7">
            <a:extLst>
              <a:ext uri="{FF2B5EF4-FFF2-40B4-BE49-F238E27FC236}">
                <a16:creationId xmlns:a16="http://schemas.microsoft.com/office/drawing/2014/main" xmlns="" id="{7A0ED328-E251-4BBB-14CE-287E96F483E0}"/>
              </a:ext>
            </a:extLst>
          </p:cNvPr>
          <p:cNvSpPr txBox="1"/>
          <p:nvPr/>
        </p:nvSpPr>
        <p:spPr>
          <a:xfrm>
            <a:off x="839416" y="1860758"/>
            <a:ext cx="8712968" cy="923330"/>
          </a:xfrm>
          <a:prstGeom prst="rect">
            <a:avLst/>
          </a:prstGeom>
          <a:noFill/>
        </p:spPr>
        <p:txBody>
          <a:bodyPr wrap="square" rtlCol="0">
            <a:spAutoFit/>
          </a:bodyPr>
          <a:lstStyle/>
          <a:p>
            <a:r>
              <a:rPr lang="it-IT" dirty="0">
                <a:latin typeface="+mn-lt"/>
              </a:rPr>
              <a:t>Anamnesi (familiarità, abitudini, fumo)</a:t>
            </a:r>
          </a:p>
          <a:p>
            <a:r>
              <a:rPr lang="it-IT" dirty="0">
                <a:latin typeface="+mn-lt"/>
              </a:rPr>
              <a:t>Sintomi</a:t>
            </a:r>
          </a:p>
          <a:p>
            <a:r>
              <a:rPr lang="it-IT" dirty="0">
                <a:latin typeface="+mn-lt"/>
              </a:rPr>
              <a:t>Noto intervento bariatrico da eseguire? By-pass o LSG o altro?</a:t>
            </a:r>
          </a:p>
        </p:txBody>
      </p:sp>
      <p:pic>
        <p:nvPicPr>
          <p:cNvPr id="1026" name="Picture 2" descr="SVG, Vettoriale - Icona Della Linea Di Anamnesi Medica ...">
            <a:extLst>
              <a:ext uri="{FF2B5EF4-FFF2-40B4-BE49-F238E27FC236}">
                <a16:creationId xmlns:a16="http://schemas.microsoft.com/office/drawing/2014/main" xmlns="" id="{F414C6E4-7364-D8A6-FD43-4F795822E284}"/>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541" y="2784088"/>
            <a:ext cx="3208087" cy="3208087"/>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Lets talk about gastrointestinal issues in EDS! Gastrointestinal symptoms  are one of the most common complaints among people with EDS. Abdominal  pain, bloating, nausea, reflux symptoms, vomiting, constipation, dysphagia,  and diarrhea are">
            <a:extLst>
              <a:ext uri="{FF2B5EF4-FFF2-40B4-BE49-F238E27FC236}">
                <a16:creationId xmlns:a16="http://schemas.microsoft.com/office/drawing/2014/main" xmlns="" id="{9D180C26-D6A4-38D3-C2C1-08155662E930}"/>
              </a:ext>
            </a:extLst>
          </p:cNvPr>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3565" t="27097" r="16112" b="22215"/>
          <a:stretch/>
        </p:blipFill>
        <p:spPr bwMode="auto">
          <a:xfrm>
            <a:off x="3263628" y="3429000"/>
            <a:ext cx="2640406" cy="190319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Immagine 10">
            <a:extLst>
              <a:ext uri="{FF2B5EF4-FFF2-40B4-BE49-F238E27FC236}">
                <a16:creationId xmlns:a16="http://schemas.microsoft.com/office/drawing/2014/main" xmlns="" id="{86ABAEE2-DB11-13E7-5F9E-8ADBF9BA749B}"/>
              </a:ext>
            </a:extLst>
          </p:cNvPr>
          <p:cNvPicPr>
            <a:picLocks noChangeAspect="1"/>
          </p:cNvPicPr>
          <p:nvPr/>
        </p:nvPicPr>
        <p:blipFill>
          <a:blip r:embed="rId5"/>
          <a:stretch>
            <a:fillRect/>
          </a:stretch>
        </p:blipFill>
        <p:spPr>
          <a:xfrm>
            <a:off x="6479932" y="3011332"/>
            <a:ext cx="5375920" cy="2795284"/>
          </a:xfrm>
          <a:prstGeom prst="rect">
            <a:avLst/>
          </a:prstGeom>
          <a:ln>
            <a:noFill/>
          </a:ln>
          <a:effectLst>
            <a:softEdge rad="112500"/>
          </a:effectLst>
        </p:spPr>
      </p:pic>
    </p:spTree>
    <p:extLst>
      <p:ext uri="{BB962C8B-B14F-4D97-AF65-F5344CB8AC3E}">
        <p14:creationId xmlns:p14="http://schemas.microsoft.com/office/powerpoint/2010/main" xmlns="" val="40170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A143385-8371-6FBA-E9B5-0135928249F9}"/>
              </a:ext>
            </a:extLst>
          </p:cNvPr>
          <p:cNvSpPr>
            <a:spLocks noGrp="1"/>
          </p:cNvSpPr>
          <p:nvPr>
            <p:ph type="sldNum" sz="quarter" idx="12"/>
          </p:nvPr>
        </p:nvSpPr>
        <p:spPr/>
        <p:txBody>
          <a:bodyPr/>
          <a:lstStyle/>
          <a:p>
            <a:fld id="{7FDF1F86-AE1C-4382-919C-5BAA71888841}" type="slidenum">
              <a:rPr lang="en-US" altLang="it-IT" smtClean="0"/>
              <a:pPr/>
              <a:t>30</a:t>
            </a:fld>
            <a:endParaRPr lang="en-US" altLang="it-IT"/>
          </a:p>
        </p:txBody>
      </p:sp>
      <p:pic>
        <p:nvPicPr>
          <p:cNvPr id="4" name="Immagine 3">
            <a:extLst>
              <a:ext uri="{FF2B5EF4-FFF2-40B4-BE49-F238E27FC236}">
                <a16:creationId xmlns:a16="http://schemas.microsoft.com/office/drawing/2014/main" xmlns="" id="{CA9C7710-E0A3-340E-1D24-55AAB70647E7}"/>
              </a:ext>
            </a:extLst>
          </p:cNvPr>
          <p:cNvPicPr>
            <a:picLocks noChangeAspect="1"/>
          </p:cNvPicPr>
          <p:nvPr/>
        </p:nvPicPr>
        <p:blipFill>
          <a:blip r:embed="rId2"/>
          <a:stretch>
            <a:fillRect/>
          </a:stretch>
        </p:blipFill>
        <p:spPr>
          <a:xfrm>
            <a:off x="1199456" y="949341"/>
            <a:ext cx="9960232" cy="5442652"/>
          </a:xfrm>
          <a:prstGeom prst="rect">
            <a:avLst/>
          </a:prstGeom>
        </p:spPr>
      </p:pic>
      <p:sp>
        <p:nvSpPr>
          <p:cNvPr id="5" name="Rectangle 5">
            <a:extLst>
              <a:ext uri="{FF2B5EF4-FFF2-40B4-BE49-F238E27FC236}">
                <a16:creationId xmlns:a16="http://schemas.microsoft.com/office/drawing/2014/main" xmlns="" id="{31FD25F5-4333-5DE1-C551-52376CEC32E6}"/>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HELICOBACTER PYLORI</a:t>
            </a:r>
          </a:p>
        </p:txBody>
      </p:sp>
      <p:sp>
        <p:nvSpPr>
          <p:cNvPr id="6" name="CasellaDiTesto 5">
            <a:extLst>
              <a:ext uri="{FF2B5EF4-FFF2-40B4-BE49-F238E27FC236}">
                <a16:creationId xmlns:a16="http://schemas.microsoft.com/office/drawing/2014/main" xmlns="" id="{CF70F259-38E5-B360-BDD9-9AE09E2BE446}"/>
              </a:ext>
            </a:extLst>
          </p:cNvPr>
          <p:cNvSpPr txBox="1"/>
          <p:nvPr/>
        </p:nvSpPr>
        <p:spPr>
          <a:xfrm>
            <a:off x="119336" y="6510238"/>
            <a:ext cx="5832648" cy="307777"/>
          </a:xfrm>
          <a:prstGeom prst="rect">
            <a:avLst/>
          </a:prstGeom>
          <a:noFill/>
        </p:spPr>
        <p:txBody>
          <a:bodyPr wrap="square" rtlCol="0">
            <a:spAutoFit/>
          </a:bodyPr>
          <a:lstStyle/>
          <a:p>
            <a:r>
              <a:rPr lang="it-IT" sz="1400" dirty="0"/>
              <a:t>Kaplan K et al. </a:t>
            </a:r>
            <a:r>
              <a:rPr lang="it-IT" sz="1400" dirty="0" err="1"/>
              <a:t>Obes</a:t>
            </a:r>
            <a:r>
              <a:rPr lang="it-IT" sz="1400" dirty="0"/>
              <a:t> Surgery, </a:t>
            </a:r>
            <a:r>
              <a:rPr lang="it-IT" sz="1400" dirty="0" err="1"/>
              <a:t>July</a:t>
            </a:r>
            <a:r>
              <a:rPr lang="it-IT" sz="1400" dirty="0"/>
              <a:t> 2021</a:t>
            </a:r>
            <a:endParaRPr lang="it-IT" sz="1400" dirty="0">
              <a:latin typeface="+mn-lt"/>
            </a:endParaRPr>
          </a:p>
        </p:txBody>
      </p:sp>
    </p:spTree>
    <p:extLst>
      <p:ext uri="{BB962C8B-B14F-4D97-AF65-F5344CB8AC3E}">
        <p14:creationId xmlns:p14="http://schemas.microsoft.com/office/powerpoint/2010/main" xmlns="" val="2551093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CB8072F9-40DC-74AE-BA4A-FBF978EEB407}"/>
              </a:ext>
            </a:extLst>
          </p:cNvPr>
          <p:cNvSpPr>
            <a:spLocks noGrp="1"/>
          </p:cNvSpPr>
          <p:nvPr>
            <p:ph type="sldNum" sz="quarter" idx="12"/>
          </p:nvPr>
        </p:nvSpPr>
        <p:spPr/>
        <p:txBody>
          <a:bodyPr/>
          <a:lstStyle/>
          <a:p>
            <a:fld id="{7FDF1F86-AE1C-4382-919C-5BAA71888841}" type="slidenum">
              <a:rPr lang="en-US" altLang="it-IT" smtClean="0"/>
              <a:pPr/>
              <a:t>31</a:t>
            </a:fld>
            <a:endParaRPr lang="en-US" altLang="it-IT"/>
          </a:p>
        </p:txBody>
      </p:sp>
      <p:pic>
        <p:nvPicPr>
          <p:cNvPr id="4" name="Immagine 3">
            <a:extLst>
              <a:ext uri="{FF2B5EF4-FFF2-40B4-BE49-F238E27FC236}">
                <a16:creationId xmlns:a16="http://schemas.microsoft.com/office/drawing/2014/main" xmlns="" id="{08701F7F-FE73-6FEA-0636-77060B9FCB45}"/>
              </a:ext>
            </a:extLst>
          </p:cNvPr>
          <p:cNvPicPr>
            <a:picLocks noChangeAspect="1"/>
          </p:cNvPicPr>
          <p:nvPr/>
        </p:nvPicPr>
        <p:blipFill>
          <a:blip r:embed="rId3"/>
          <a:stretch>
            <a:fillRect/>
          </a:stretch>
        </p:blipFill>
        <p:spPr>
          <a:xfrm>
            <a:off x="695400" y="980728"/>
            <a:ext cx="10412278" cy="5649113"/>
          </a:xfrm>
          <a:prstGeom prst="rect">
            <a:avLst/>
          </a:prstGeom>
        </p:spPr>
      </p:pic>
      <p:sp>
        <p:nvSpPr>
          <p:cNvPr id="5" name="Rectangle 5">
            <a:extLst>
              <a:ext uri="{FF2B5EF4-FFF2-40B4-BE49-F238E27FC236}">
                <a16:creationId xmlns:a16="http://schemas.microsoft.com/office/drawing/2014/main" xmlns="" id="{768442F6-0904-BDA0-0A2E-11D43146A2A7}"/>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HELICOBACTER PYLORI</a:t>
            </a:r>
          </a:p>
        </p:txBody>
      </p:sp>
      <p:sp>
        <p:nvSpPr>
          <p:cNvPr id="6" name="CasellaDiTesto 5">
            <a:extLst>
              <a:ext uri="{FF2B5EF4-FFF2-40B4-BE49-F238E27FC236}">
                <a16:creationId xmlns:a16="http://schemas.microsoft.com/office/drawing/2014/main" xmlns="" id="{325F45CB-C193-4E6E-9D7E-B557642CAFCC}"/>
              </a:ext>
            </a:extLst>
          </p:cNvPr>
          <p:cNvSpPr txBox="1"/>
          <p:nvPr/>
        </p:nvSpPr>
        <p:spPr>
          <a:xfrm>
            <a:off x="119336" y="6510238"/>
            <a:ext cx="5832648" cy="307777"/>
          </a:xfrm>
          <a:prstGeom prst="rect">
            <a:avLst/>
          </a:prstGeom>
          <a:noFill/>
        </p:spPr>
        <p:txBody>
          <a:bodyPr wrap="square" rtlCol="0">
            <a:spAutoFit/>
          </a:bodyPr>
          <a:lstStyle/>
          <a:p>
            <a:r>
              <a:rPr lang="it-IT" sz="1400" dirty="0"/>
              <a:t>Abu </a:t>
            </a:r>
            <a:r>
              <a:rPr lang="it-IT" sz="1400" dirty="0" err="1"/>
              <a:t>Abeid</a:t>
            </a:r>
            <a:r>
              <a:rPr lang="it-IT" sz="1400" dirty="0"/>
              <a:t> A et al. </a:t>
            </a:r>
            <a:r>
              <a:rPr lang="it-IT" sz="1400" dirty="0" err="1"/>
              <a:t>Obes</a:t>
            </a:r>
            <a:r>
              <a:rPr lang="it-IT" sz="1400" dirty="0"/>
              <a:t> Surgery, 2022</a:t>
            </a:r>
            <a:endParaRPr lang="it-IT" sz="1400" dirty="0">
              <a:latin typeface="+mn-lt"/>
            </a:endParaRPr>
          </a:p>
        </p:txBody>
      </p:sp>
    </p:spTree>
    <p:extLst>
      <p:ext uri="{BB962C8B-B14F-4D97-AF65-F5344CB8AC3E}">
        <p14:creationId xmlns:p14="http://schemas.microsoft.com/office/powerpoint/2010/main" xmlns="" val="2603043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230B5A82-5197-E310-7E47-E1BAF524F6C6}"/>
              </a:ext>
            </a:extLst>
          </p:cNvPr>
          <p:cNvSpPr>
            <a:spLocks noGrp="1"/>
          </p:cNvSpPr>
          <p:nvPr>
            <p:ph type="sldNum" sz="quarter" idx="12"/>
          </p:nvPr>
        </p:nvSpPr>
        <p:spPr/>
        <p:txBody>
          <a:bodyPr/>
          <a:lstStyle/>
          <a:p>
            <a:fld id="{7FDF1F86-AE1C-4382-919C-5BAA71888841}" type="slidenum">
              <a:rPr lang="en-US" altLang="it-IT" smtClean="0"/>
              <a:pPr/>
              <a:t>32</a:t>
            </a:fld>
            <a:endParaRPr lang="en-US" altLang="it-IT"/>
          </a:p>
        </p:txBody>
      </p:sp>
      <p:pic>
        <p:nvPicPr>
          <p:cNvPr id="4" name="Immagine 3">
            <a:extLst>
              <a:ext uri="{FF2B5EF4-FFF2-40B4-BE49-F238E27FC236}">
                <a16:creationId xmlns:a16="http://schemas.microsoft.com/office/drawing/2014/main" xmlns="" id="{CEF71DEE-110B-7CDA-28FE-CA1946A80A36}"/>
              </a:ext>
            </a:extLst>
          </p:cNvPr>
          <p:cNvPicPr>
            <a:picLocks noChangeAspect="1"/>
          </p:cNvPicPr>
          <p:nvPr/>
        </p:nvPicPr>
        <p:blipFill>
          <a:blip r:embed="rId3"/>
          <a:stretch>
            <a:fillRect/>
          </a:stretch>
        </p:blipFill>
        <p:spPr>
          <a:xfrm>
            <a:off x="1018466" y="1012043"/>
            <a:ext cx="10155067" cy="5696745"/>
          </a:xfrm>
          <a:prstGeom prst="rect">
            <a:avLst/>
          </a:prstGeom>
        </p:spPr>
      </p:pic>
      <p:sp>
        <p:nvSpPr>
          <p:cNvPr id="5" name="Rectangle 5">
            <a:extLst>
              <a:ext uri="{FF2B5EF4-FFF2-40B4-BE49-F238E27FC236}">
                <a16:creationId xmlns:a16="http://schemas.microsoft.com/office/drawing/2014/main" xmlns="" id="{D152C917-42D1-ADDC-72C4-BB0877B5120C}"/>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HELICOBACTER PYLORI</a:t>
            </a:r>
          </a:p>
        </p:txBody>
      </p:sp>
      <p:sp>
        <p:nvSpPr>
          <p:cNvPr id="6" name="CasellaDiTesto 5">
            <a:extLst>
              <a:ext uri="{FF2B5EF4-FFF2-40B4-BE49-F238E27FC236}">
                <a16:creationId xmlns:a16="http://schemas.microsoft.com/office/drawing/2014/main" xmlns="" id="{47DABDFE-DF2B-0D0F-3584-F20EF6123F75}"/>
              </a:ext>
            </a:extLst>
          </p:cNvPr>
          <p:cNvSpPr txBox="1"/>
          <p:nvPr/>
        </p:nvSpPr>
        <p:spPr>
          <a:xfrm>
            <a:off x="119336" y="6510238"/>
            <a:ext cx="5832648" cy="307777"/>
          </a:xfrm>
          <a:prstGeom prst="rect">
            <a:avLst/>
          </a:prstGeom>
          <a:noFill/>
        </p:spPr>
        <p:txBody>
          <a:bodyPr wrap="square" rtlCol="0">
            <a:spAutoFit/>
          </a:bodyPr>
          <a:lstStyle/>
          <a:p>
            <a:r>
              <a:rPr lang="it-IT" sz="1400" dirty="0"/>
              <a:t>El </a:t>
            </a:r>
            <a:r>
              <a:rPr lang="it-IT" sz="1400" dirty="0" err="1"/>
              <a:t>Nakeeb</a:t>
            </a:r>
            <a:r>
              <a:rPr lang="it-IT" sz="1400" dirty="0"/>
              <a:t> A et al. </a:t>
            </a:r>
            <a:r>
              <a:rPr lang="it-IT" sz="1400" dirty="0" err="1"/>
              <a:t>Obes</a:t>
            </a:r>
            <a:r>
              <a:rPr lang="it-IT" sz="1400" dirty="0"/>
              <a:t> Surgery, 2024</a:t>
            </a:r>
            <a:endParaRPr lang="it-IT" sz="1400" dirty="0">
              <a:latin typeface="+mn-lt"/>
            </a:endParaRPr>
          </a:p>
        </p:txBody>
      </p:sp>
    </p:spTree>
    <p:extLst>
      <p:ext uri="{BB962C8B-B14F-4D97-AF65-F5344CB8AC3E}">
        <p14:creationId xmlns:p14="http://schemas.microsoft.com/office/powerpoint/2010/main" xmlns="" val="4117089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E712FE10-4E34-3A65-C950-C513ADC7217A}"/>
              </a:ext>
            </a:extLst>
          </p:cNvPr>
          <p:cNvSpPr>
            <a:spLocks noGrp="1"/>
          </p:cNvSpPr>
          <p:nvPr>
            <p:ph type="sldNum" sz="quarter" idx="12"/>
          </p:nvPr>
        </p:nvSpPr>
        <p:spPr/>
        <p:txBody>
          <a:bodyPr/>
          <a:lstStyle/>
          <a:p>
            <a:fld id="{7FDF1F86-AE1C-4382-919C-5BAA71888841}" type="slidenum">
              <a:rPr lang="en-US" altLang="it-IT" smtClean="0"/>
              <a:pPr/>
              <a:t>33</a:t>
            </a:fld>
            <a:endParaRPr lang="en-US" altLang="it-IT"/>
          </a:p>
        </p:txBody>
      </p:sp>
      <p:pic>
        <p:nvPicPr>
          <p:cNvPr id="4" name="Immagine 3">
            <a:extLst>
              <a:ext uri="{FF2B5EF4-FFF2-40B4-BE49-F238E27FC236}">
                <a16:creationId xmlns:a16="http://schemas.microsoft.com/office/drawing/2014/main" xmlns="" id="{F90A160A-018D-9522-B093-05CEBF750BF2}"/>
              </a:ext>
            </a:extLst>
          </p:cNvPr>
          <p:cNvPicPr>
            <a:picLocks noChangeAspect="1"/>
          </p:cNvPicPr>
          <p:nvPr/>
        </p:nvPicPr>
        <p:blipFill>
          <a:blip r:embed="rId3"/>
          <a:stretch>
            <a:fillRect/>
          </a:stretch>
        </p:blipFill>
        <p:spPr>
          <a:xfrm>
            <a:off x="403135" y="1254997"/>
            <a:ext cx="7757380" cy="4836955"/>
          </a:xfrm>
          <a:prstGeom prst="rect">
            <a:avLst/>
          </a:prstGeom>
        </p:spPr>
      </p:pic>
      <p:sp>
        <p:nvSpPr>
          <p:cNvPr id="5" name="Rectangle 5">
            <a:extLst>
              <a:ext uri="{FF2B5EF4-FFF2-40B4-BE49-F238E27FC236}">
                <a16:creationId xmlns:a16="http://schemas.microsoft.com/office/drawing/2014/main" xmlns="" id="{C8862395-B214-5971-DB4C-46C5738CFF39}"/>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HELICOBACTER PYLORI</a:t>
            </a:r>
          </a:p>
        </p:txBody>
      </p:sp>
      <p:sp>
        <p:nvSpPr>
          <p:cNvPr id="6" name="CasellaDiTesto 5">
            <a:extLst>
              <a:ext uri="{FF2B5EF4-FFF2-40B4-BE49-F238E27FC236}">
                <a16:creationId xmlns:a16="http://schemas.microsoft.com/office/drawing/2014/main" xmlns="" id="{B226BECF-0491-7C38-6FDB-953477C55740}"/>
              </a:ext>
            </a:extLst>
          </p:cNvPr>
          <p:cNvSpPr txBox="1"/>
          <p:nvPr/>
        </p:nvSpPr>
        <p:spPr>
          <a:xfrm>
            <a:off x="119336" y="6510238"/>
            <a:ext cx="5832648" cy="307777"/>
          </a:xfrm>
          <a:prstGeom prst="rect">
            <a:avLst/>
          </a:prstGeom>
          <a:noFill/>
        </p:spPr>
        <p:txBody>
          <a:bodyPr wrap="square" rtlCol="0">
            <a:spAutoFit/>
          </a:bodyPr>
          <a:lstStyle/>
          <a:p>
            <a:r>
              <a:rPr lang="it-IT" sz="1400" dirty="0"/>
              <a:t> </a:t>
            </a:r>
            <a:r>
              <a:rPr lang="it-IT" sz="1400" dirty="0" err="1"/>
              <a:t>Łukasiewicz</a:t>
            </a:r>
            <a:r>
              <a:rPr lang="it-IT" sz="1400" dirty="0"/>
              <a:t> M et al. J. </a:t>
            </a:r>
            <a:r>
              <a:rPr lang="it-IT" sz="1400" dirty="0" err="1"/>
              <a:t>Clin</a:t>
            </a:r>
            <a:r>
              <a:rPr lang="it-IT" sz="1400" dirty="0"/>
              <a:t>. </a:t>
            </a:r>
            <a:r>
              <a:rPr lang="it-IT" sz="1400" dirty="0" err="1"/>
              <a:t>Med</a:t>
            </a:r>
            <a:r>
              <a:rPr lang="it-IT" sz="1400" dirty="0"/>
              <a:t>. 2025</a:t>
            </a:r>
            <a:endParaRPr lang="it-IT" sz="1400" dirty="0">
              <a:latin typeface="+mn-lt"/>
            </a:endParaRPr>
          </a:p>
        </p:txBody>
      </p:sp>
      <p:sp>
        <p:nvSpPr>
          <p:cNvPr id="3" name="CasellaDiTesto 2">
            <a:extLst>
              <a:ext uri="{FF2B5EF4-FFF2-40B4-BE49-F238E27FC236}">
                <a16:creationId xmlns:a16="http://schemas.microsoft.com/office/drawing/2014/main" xmlns="" id="{764A23A9-F6F0-10ED-3083-F817FDB845B5}"/>
              </a:ext>
            </a:extLst>
          </p:cNvPr>
          <p:cNvSpPr txBox="1"/>
          <p:nvPr/>
        </p:nvSpPr>
        <p:spPr>
          <a:xfrm>
            <a:off x="8395644" y="1484784"/>
            <a:ext cx="3477912" cy="3416320"/>
          </a:xfrm>
          <a:prstGeom prst="rect">
            <a:avLst/>
          </a:prstGeom>
          <a:noFill/>
        </p:spPr>
        <p:txBody>
          <a:bodyPr wrap="square" rtlCol="0">
            <a:spAutoFit/>
          </a:bodyPr>
          <a:lstStyle/>
          <a:p>
            <a:pPr algn="just"/>
            <a:r>
              <a:rPr lang="it-IT" noProof="0" dirty="0" err="1">
                <a:latin typeface="+mn-lt"/>
              </a:rPr>
              <a:t>Observationa</a:t>
            </a:r>
            <a:r>
              <a:rPr lang="it-IT" dirty="0">
                <a:latin typeface="+mn-lt"/>
              </a:rPr>
              <a:t>l </a:t>
            </a:r>
            <a:r>
              <a:rPr lang="it-IT" dirty="0" err="1">
                <a:latin typeface="+mn-lt"/>
              </a:rPr>
              <a:t>cohort</a:t>
            </a:r>
            <a:r>
              <a:rPr lang="it-IT" dirty="0">
                <a:latin typeface="+mn-lt"/>
              </a:rPr>
              <a:t> study</a:t>
            </a:r>
          </a:p>
          <a:p>
            <a:pPr algn="just"/>
            <a:r>
              <a:rPr lang="it-IT" noProof="0" dirty="0">
                <a:latin typeface="+mn-lt"/>
              </a:rPr>
              <a:t>-93 LSG </a:t>
            </a:r>
            <a:r>
              <a:rPr lang="it-IT" noProof="0" dirty="0" err="1">
                <a:latin typeface="+mn-lt"/>
              </a:rPr>
              <a:t>patients</a:t>
            </a:r>
            <a:endParaRPr lang="it-IT" noProof="0" dirty="0">
              <a:latin typeface="+mn-lt"/>
            </a:endParaRPr>
          </a:p>
          <a:p>
            <a:pPr algn="just"/>
            <a:endParaRPr lang="it-IT" dirty="0">
              <a:latin typeface="+mn-lt"/>
            </a:endParaRPr>
          </a:p>
          <a:p>
            <a:pPr algn="just"/>
            <a:r>
              <a:rPr lang="en-US" b="0" i="0" dirty="0">
                <a:solidFill>
                  <a:srgbClr val="131314"/>
                </a:solidFill>
                <a:effectLst/>
                <a:latin typeface="Inter Var"/>
              </a:rPr>
              <a:t>Conclusions: Patients with active HP infections undergoing SG displayed comparable rates of short- and long-term complications to the non-infected group. </a:t>
            </a:r>
          </a:p>
          <a:p>
            <a:pPr algn="just"/>
            <a:endParaRPr lang="en-US" noProof="0" dirty="0">
              <a:solidFill>
                <a:srgbClr val="131314"/>
              </a:solidFill>
              <a:latin typeface="Inter Var"/>
            </a:endParaRPr>
          </a:p>
          <a:p>
            <a:pPr algn="just"/>
            <a:r>
              <a:rPr lang="en-US" b="0" i="0" dirty="0">
                <a:solidFill>
                  <a:srgbClr val="131314"/>
                </a:solidFill>
                <a:effectLst/>
                <a:latin typeface="Inter Var"/>
              </a:rPr>
              <a:t>Active HP infection did not impact body weight loss outcomes at 12 months,</a:t>
            </a:r>
            <a:endParaRPr lang="it-IT" noProof="0" dirty="0">
              <a:latin typeface="+mn-lt"/>
            </a:endParaRPr>
          </a:p>
        </p:txBody>
      </p:sp>
    </p:spTree>
    <p:extLst>
      <p:ext uri="{BB962C8B-B14F-4D97-AF65-F5344CB8AC3E}">
        <p14:creationId xmlns:p14="http://schemas.microsoft.com/office/powerpoint/2010/main" xmlns="" val="4046746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0905017C-21C9-23BC-1F9C-057657E079C7}"/>
              </a:ext>
            </a:extLst>
          </p:cNvPr>
          <p:cNvSpPr>
            <a:spLocks noGrp="1"/>
          </p:cNvSpPr>
          <p:nvPr>
            <p:ph type="sldNum" sz="quarter" idx="12"/>
          </p:nvPr>
        </p:nvSpPr>
        <p:spPr/>
        <p:txBody>
          <a:bodyPr/>
          <a:lstStyle/>
          <a:p>
            <a:fld id="{7FDF1F86-AE1C-4382-919C-5BAA71888841}" type="slidenum">
              <a:rPr lang="en-US" altLang="it-IT" smtClean="0"/>
              <a:pPr/>
              <a:t>34</a:t>
            </a:fld>
            <a:endParaRPr lang="en-US" altLang="it-IT" dirty="0"/>
          </a:p>
        </p:txBody>
      </p:sp>
      <p:sp>
        <p:nvSpPr>
          <p:cNvPr id="3" name="Rectangle 5">
            <a:extLst>
              <a:ext uri="{FF2B5EF4-FFF2-40B4-BE49-F238E27FC236}">
                <a16:creationId xmlns:a16="http://schemas.microsoft.com/office/drawing/2014/main" xmlns="" id="{764EAE5B-F348-2275-9E1C-42C30D2A45AB}"/>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HELICOBACTER PYLORI</a:t>
            </a:r>
          </a:p>
        </p:txBody>
      </p:sp>
      <p:sp>
        <p:nvSpPr>
          <p:cNvPr id="5" name="CasellaDiTesto 4">
            <a:extLst>
              <a:ext uri="{FF2B5EF4-FFF2-40B4-BE49-F238E27FC236}">
                <a16:creationId xmlns:a16="http://schemas.microsoft.com/office/drawing/2014/main" xmlns="" id="{58DD92F6-C35E-157B-553D-056BD186E425}"/>
              </a:ext>
            </a:extLst>
          </p:cNvPr>
          <p:cNvSpPr txBox="1"/>
          <p:nvPr/>
        </p:nvSpPr>
        <p:spPr>
          <a:xfrm>
            <a:off x="1415480" y="2969512"/>
            <a:ext cx="8640960" cy="738664"/>
          </a:xfrm>
          <a:prstGeom prst="rect">
            <a:avLst/>
          </a:prstGeom>
          <a:noFill/>
        </p:spPr>
        <p:txBody>
          <a:bodyPr wrap="square">
            <a:spAutoFit/>
          </a:bodyPr>
          <a:lstStyle/>
          <a:p>
            <a:pPr algn="ctr"/>
            <a:r>
              <a:rPr lang="en-US" dirty="0">
                <a:latin typeface="+mn-lt"/>
              </a:rPr>
              <a:t>There are conflicting data for preoperative testing and treatment of H pylori with respect to related surgical outcomes and </a:t>
            </a:r>
            <a:r>
              <a:rPr lang="en-US" sz="2400" b="1" dirty="0">
                <a:latin typeface="+mn-lt"/>
              </a:rPr>
              <a:t>additional studies are needed</a:t>
            </a:r>
            <a:r>
              <a:rPr lang="en-US" dirty="0">
                <a:latin typeface="+mn-lt"/>
              </a:rPr>
              <a:t>. </a:t>
            </a:r>
            <a:endParaRPr lang="it-IT" dirty="0">
              <a:latin typeface="+mn-lt"/>
            </a:endParaRPr>
          </a:p>
        </p:txBody>
      </p:sp>
      <p:sp>
        <p:nvSpPr>
          <p:cNvPr id="6" name="CasellaDiTesto 5">
            <a:extLst>
              <a:ext uri="{FF2B5EF4-FFF2-40B4-BE49-F238E27FC236}">
                <a16:creationId xmlns:a16="http://schemas.microsoft.com/office/drawing/2014/main" xmlns="" id="{6B5B38C7-7C76-E4C6-5C2B-A936B0B1E4F2}"/>
              </a:ext>
            </a:extLst>
          </p:cNvPr>
          <p:cNvSpPr txBox="1"/>
          <p:nvPr/>
        </p:nvSpPr>
        <p:spPr>
          <a:xfrm>
            <a:off x="119336" y="6510238"/>
            <a:ext cx="10657184" cy="307777"/>
          </a:xfrm>
          <a:prstGeom prst="rect">
            <a:avLst/>
          </a:prstGeom>
          <a:noFill/>
        </p:spPr>
        <p:txBody>
          <a:bodyPr wrap="square" rtlCol="0">
            <a:spAutoFit/>
          </a:bodyPr>
          <a:lstStyle/>
          <a:p>
            <a:r>
              <a:rPr lang="it-IT" sz="1400" dirty="0"/>
              <a:t> Evans JA et al. </a:t>
            </a:r>
            <a:r>
              <a:rPr lang="en-US" sz="1400" dirty="0"/>
              <a:t>American Society for Gastrointestinal Endoscopy Standards of Practice Committee. </a:t>
            </a:r>
            <a:r>
              <a:rPr lang="en-US" sz="1400" dirty="0" err="1"/>
              <a:t>Gastrointest</a:t>
            </a:r>
            <a:r>
              <a:rPr lang="en-US" sz="1400" dirty="0"/>
              <a:t> </a:t>
            </a:r>
            <a:r>
              <a:rPr lang="en-US" sz="1400" dirty="0" err="1"/>
              <a:t>Endosc</a:t>
            </a:r>
            <a:r>
              <a:rPr lang="en-US" sz="1400" dirty="0"/>
              <a:t>. 2015 May</a:t>
            </a:r>
            <a:endParaRPr lang="it-IT" sz="1400" dirty="0">
              <a:latin typeface="+mn-lt"/>
            </a:endParaRPr>
          </a:p>
        </p:txBody>
      </p:sp>
    </p:spTree>
    <p:extLst>
      <p:ext uri="{BB962C8B-B14F-4D97-AF65-F5344CB8AC3E}">
        <p14:creationId xmlns:p14="http://schemas.microsoft.com/office/powerpoint/2010/main" xmlns="" val="40496235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2">
            <a:extLst>
              <a:ext uri="{FF2B5EF4-FFF2-40B4-BE49-F238E27FC236}">
                <a16:creationId xmlns:a16="http://schemas.microsoft.com/office/drawing/2014/main" xmlns="" id="{8EDC19EC-48A6-CEFD-FF42-FD480D2A59FC}"/>
              </a:ext>
            </a:extLst>
          </p:cNvPr>
          <p:cNvSpPr txBox="1">
            <a:spLocks/>
          </p:cNvSpPr>
          <p:nvPr/>
        </p:nvSpPr>
        <p:spPr>
          <a:xfrm>
            <a:off x="587388" y="1556792"/>
            <a:ext cx="11017224" cy="479955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noProof="0" dirty="0"/>
              <a:t>Obesity is a major risk factor for</a:t>
            </a:r>
          </a:p>
          <a:p>
            <a:pPr marL="0" indent="0" algn="just">
              <a:buNone/>
            </a:pPr>
            <a:r>
              <a:rPr lang="en-GB" noProof="0" dirty="0"/>
              <a:t>-GERD (hiatal hernias) and related pathology</a:t>
            </a:r>
          </a:p>
          <a:p>
            <a:pPr marL="0" indent="0" algn="just">
              <a:buNone/>
            </a:pPr>
            <a:r>
              <a:rPr lang="en-GB" noProof="0" dirty="0"/>
              <a:t>-Ulceration</a:t>
            </a:r>
          </a:p>
          <a:p>
            <a:pPr marL="0" indent="0" algn="just">
              <a:buNone/>
            </a:pPr>
            <a:r>
              <a:rPr lang="en-GB" noProof="0" dirty="0"/>
              <a:t>-Cancer</a:t>
            </a:r>
          </a:p>
          <a:p>
            <a:pPr marL="0" indent="0" algn="just">
              <a:buNone/>
            </a:pPr>
            <a:endParaRPr lang="en-GB" noProof="0" dirty="0"/>
          </a:p>
          <a:p>
            <a:pPr algn="just"/>
            <a:r>
              <a:rPr lang="en-GB" noProof="0" dirty="0"/>
              <a:t>Inability to survey gastric remnant post-operation</a:t>
            </a:r>
          </a:p>
          <a:p>
            <a:pPr algn="just"/>
            <a:r>
              <a:rPr lang="en-GB" noProof="0" dirty="0"/>
              <a:t>Important for clinical decision making</a:t>
            </a:r>
          </a:p>
          <a:p>
            <a:pPr algn="just"/>
            <a:r>
              <a:rPr lang="en-GB" noProof="0" dirty="0"/>
              <a:t>Provide additional information\necessities (hiatal hernia repair)</a:t>
            </a:r>
          </a:p>
          <a:p>
            <a:pPr algn="just"/>
            <a:r>
              <a:rPr lang="en-GB" dirty="0"/>
              <a:t>Provide </a:t>
            </a:r>
            <a:r>
              <a:rPr lang="en-US" sz="2800" b="0" i="0" u="none" strike="noStrike" baseline="0" dirty="0">
                <a:latin typeface="URWPalladioL-Roma"/>
              </a:rPr>
              <a:t>preoperative treatment (e.g., eradication of </a:t>
            </a:r>
            <a:r>
              <a:rPr lang="en-US" sz="2800" b="0" i="0" u="none" strike="noStrike" baseline="0" dirty="0">
                <a:latin typeface="URWPalladioL-Ital"/>
              </a:rPr>
              <a:t>Helicobacter pylori</a:t>
            </a:r>
            <a:r>
              <a:rPr lang="en-US" sz="2800" b="0" i="0" u="none" strike="noStrike" baseline="0" dirty="0">
                <a:latin typeface="URWPalladioL-Roma"/>
              </a:rPr>
              <a:t>).</a:t>
            </a:r>
            <a:endParaRPr lang="en-GB" noProof="0" dirty="0"/>
          </a:p>
          <a:p>
            <a:pPr algn="just"/>
            <a:r>
              <a:rPr lang="en-GB" noProof="0" dirty="0"/>
              <a:t>Poor correlation between symptoms and findings</a:t>
            </a:r>
          </a:p>
        </p:txBody>
      </p:sp>
      <p:sp>
        <p:nvSpPr>
          <p:cNvPr id="2" name="Segnaposto numero diapositiva 1">
            <a:extLst>
              <a:ext uri="{FF2B5EF4-FFF2-40B4-BE49-F238E27FC236}">
                <a16:creationId xmlns:a16="http://schemas.microsoft.com/office/drawing/2014/main" xmlns="" id="{CAE4DFF1-C94A-A196-764B-2DD21F164952}"/>
              </a:ext>
            </a:extLst>
          </p:cNvPr>
          <p:cNvSpPr>
            <a:spLocks noGrp="1"/>
          </p:cNvSpPr>
          <p:nvPr>
            <p:ph type="sldNum" sz="quarter" idx="12"/>
          </p:nvPr>
        </p:nvSpPr>
        <p:spPr/>
        <p:txBody>
          <a:bodyPr/>
          <a:lstStyle/>
          <a:p>
            <a:fld id="{7FDF1F86-AE1C-4382-919C-5BAA71888841}" type="slidenum">
              <a:rPr lang="en-US" altLang="it-IT" smtClean="0"/>
              <a:pPr/>
              <a:t>35</a:t>
            </a:fld>
            <a:endParaRPr lang="en-US" altLang="it-IT"/>
          </a:p>
        </p:txBody>
      </p:sp>
      <p:sp>
        <p:nvSpPr>
          <p:cNvPr id="5" name="Rectangle 5">
            <a:extLst>
              <a:ext uri="{FF2B5EF4-FFF2-40B4-BE49-F238E27FC236}">
                <a16:creationId xmlns:a16="http://schemas.microsoft.com/office/drawing/2014/main" xmlns="" id="{258E07FB-A185-4D4E-202F-654AC92EC8EB}"/>
              </a:ext>
            </a:extLst>
          </p:cNvPr>
          <p:cNvSpPr>
            <a:spLocks noChangeArrowheads="1"/>
          </p:cNvSpPr>
          <p:nvPr/>
        </p:nvSpPr>
        <p:spPr bwMode="auto">
          <a:xfrm>
            <a:off x="1415480" y="178484"/>
            <a:ext cx="907916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rPr>
              <a:t>RATIONALE FOR PRE-OPERATIVE EGD</a:t>
            </a:r>
          </a:p>
        </p:txBody>
      </p:sp>
      <p:grpSp>
        <p:nvGrpSpPr>
          <p:cNvPr id="7" name="Gruppo 6">
            <a:extLst>
              <a:ext uri="{FF2B5EF4-FFF2-40B4-BE49-F238E27FC236}">
                <a16:creationId xmlns:a16="http://schemas.microsoft.com/office/drawing/2014/main" xmlns="" id="{53295EBD-C7BB-39F9-C4F9-E9197660DE54}"/>
              </a:ext>
            </a:extLst>
          </p:cNvPr>
          <p:cNvGrpSpPr/>
          <p:nvPr/>
        </p:nvGrpSpPr>
        <p:grpSpPr>
          <a:xfrm>
            <a:off x="8671470" y="908720"/>
            <a:ext cx="4265290" cy="4330452"/>
            <a:chOff x="8671470" y="908720"/>
            <a:chExt cx="4265290" cy="4330452"/>
          </a:xfrm>
        </p:grpSpPr>
        <p:pic>
          <p:nvPicPr>
            <p:cNvPr id="1026" name="Picture 2" descr="Stream episode Education by Rationale Podcast podcast | Listen online for  free on SoundCloud">
              <a:extLst>
                <a:ext uri="{FF2B5EF4-FFF2-40B4-BE49-F238E27FC236}">
                  <a16:creationId xmlns:a16="http://schemas.microsoft.com/office/drawing/2014/main" xmlns="" id="{90588C7B-502E-0BB8-A409-073830C9DE7A}"/>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0440" t="9071"/>
            <a:stretch/>
          </p:blipFill>
          <p:spPr bwMode="auto">
            <a:xfrm>
              <a:off x="8671470" y="908720"/>
              <a:ext cx="4265290" cy="43304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a:extLst>
                <a:ext uri="{FF2B5EF4-FFF2-40B4-BE49-F238E27FC236}">
                  <a16:creationId xmlns:a16="http://schemas.microsoft.com/office/drawing/2014/main" xmlns="" id="{BDC147C9-BA95-0ACF-3FBD-29501D53E81A}"/>
                </a:ext>
              </a:extLst>
            </p:cNvPr>
            <p:cNvSpPr/>
            <p:nvPr/>
          </p:nvSpPr>
          <p:spPr>
            <a:xfrm>
              <a:off x="10344472" y="3501008"/>
              <a:ext cx="1152128" cy="21602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xmlns="" val="1750257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6E01C81-AE94-397E-8BF7-06AD88775926}"/>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C9E1D8E0-F08E-DC4A-2CB8-64A8DDF8C6C3}"/>
              </a:ext>
            </a:extLst>
          </p:cNvPr>
          <p:cNvSpPr>
            <a:spLocks noGrp="1"/>
          </p:cNvSpPr>
          <p:nvPr>
            <p:ph type="sldNum" sz="quarter" idx="12"/>
          </p:nvPr>
        </p:nvSpPr>
        <p:spPr/>
        <p:txBody>
          <a:bodyPr/>
          <a:lstStyle/>
          <a:p>
            <a:fld id="{7FDF1F86-AE1C-4382-919C-5BAA71888841}" type="slidenum">
              <a:rPr lang="en-US" altLang="it-IT" smtClean="0"/>
              <a:pPr/>
              <a:t>36</a:t>
            </a:fld>
            <a:endParaRPr lang="en-US" altLang="it-IT"/>
          </a:p>
        </p:txBody>
      </p:sp>
      <p:sp>
        <p:nvSpPr>
          <p:cNvPr id="5" name="Rectangle 5">
            <a:extLst>
              <a:ext uri="{FF2B5EF4-FFF2-40B4-BE49-F238E27FC236}">
                <a16:creationId xmlns:a16="http://schemas.microsoft.com/office/drawing/2014/main" xmlns="" id="{2CE7DF5A-BE9B-C639-52D9-76FE8E0D5A6C}"/>
              </a:ext>
            </a:extLst>
          </p:cNvPr>
          <p:cNvSpPr>
            <a:spLocks noChangeArrowheads="1"/>
          </p:cNvSpPr>
          <p:nvPr/>
        </p:nvSpPr>
        <p:spPr bwMode="auto">
          <a:xfrm>
            <a:off x="1415480" y="178484"/>
            <a:ext cx="907916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rPr>
              <a:t>BARRIERS TO IMPLEMENTATION</a:t>
            </a:r>
          </a:p>
        </p:txBody>
      </p:sp>
      <p:sp>
        <p:nvSpPr>
          <p:cNvPr id="6" name="Segnaposto contenuto 2">
            <a:extLst>
              <a:ext uri="{FF2B5EF4-FFF2-40B4-BE49-F238E27FC236}">
                <a16:creationId xmlns:a16="http://schemas.microsoft.com/office/drawing/2014/main" xmlns="" id="{4318A9F4-082A-73D0-BBCC-2AD32068F4D7}"/>
              </a:ext>
            </a:extLst>
          </p:cNvPr>
          <p:cNvSpPr txBox="1">
            <a:spLocks/>
          </p:cNvSpPr>
          <p:nvPr/>
        </p:nvSpPr>
        <p:spPr>
          <a:xfrm>
            <a:off x="446448" y="2708920"/>
            <a:ext cx="11017224" cy="4351338"/>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noProof="0" dirty="0"/>
              <a:t>Procedure costs</a:t>
            </a:r>
          </a:p>
          <a:p>
            <a:pPr algn="just"/>
            <a:r>
              <a:rPr lang="en-US" noProof="0" dirty="0"/>
              <a:t>Access</a:t>
            </a:r>
          </a:p>
          <a:p>
            <a:pPr algn="just"/>
            <a:r>
              <a:rPr lang="en-US" noProof="0" dirty="0"/>
              <a:t>Controversy over clinical yield</a:t>
            </a:r>
          </a:p>
        </p:txBody>
      </p:sp>
      <p:pic>
        <p:nvPicPr>
          <p:cNvPr id="2050" name="Picture 2" descr="Barriers - Vrindawan University">
            <a:extLst>
              <a:ext uri="{FF2B5EF4-FFF2-40B4-BE49-F238E27FC236}">
                <a16:creationId xmlns:a16="http://schemas.microsoft.com/office/drawing/2014/main" xmlns="" id="{FE41B77A-62AA-1B35-3D0A-AA2BFE847A52}"/>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75920" y="1556792"/>
            <a:ext cx="6642439" cy="40297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25547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xmlns="" id="{E41778D2-8FE6-2A6A-39BD-2DF834BD01D4}"/>
              </a:ext>
            </a:extLst>
          </p:cNvPr>
          <p:cNvSpPr>
            <a:spLocks noGrp="1"/>
          </p:cNvSpPr>
          <p:nvPr>
            <p:ph type="sldNum" sz="quarter" idx="12"/>
          </p:nvPr>
        </p:nvSpPr>
        <p:spPr>
          <a:noFill/>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92F95CC-9580-475C-8788-135906D91BBF}" type="slidenum">
              <a:rPr lang="en-US" altLang="it-IT" sz="1400">
                <a:solidFill>
                  <a:srgbClr val="FFFFFF"/>
                </a:solidFill>
              </a:rPr>
              <a:pPr>
                <a:spcBef>
                  <a:spcPct val="0"/>
                </a:spcBef>
                <a:buFontTx/>
                <a:buNone/>
              </a:pPr>
              <a:t>37</a:t>
            </a:fld>
            <a:endParaRPr lang="en-US" altLang="it-IT" sz="1400">
              <a:solidFill>
                <a:srgbClr val="FFFFFF"/>
              </a:solidFill>
            </a:endParaRPr>
          </a:p>
        </p:txBody>
      </p:sp>
      <p:sp>
        <p:nvSpPr>
          <p:cNvPr id="14339" name="Slide Number Placeholder 3">
            <a:extLst>
              <a:ext uri="{FF2B5EF4-FFF2-40B4-BE49-F238E27FC236}">
                <a16:creationId xmlns:a16="http://schemas.microsoft.com/office/drawing/2014/main" xmlns="" id="{F0CFE4DB-1247-83F3-B0B3-4BD9809CCDE9}"/>
              </a:ext>
            </a:extLst>
          </p:cNvPr>
          <p:cNvSpPr txBox="1">
            <a:spLocks noGrp="1"/>
          </p:cNvSpPr>
          <p:nvPr/>
        </p:nvSpPr>
        <p:spPr bwMode="auto">
          <a:xfrm>
            <a:off x="1630364" y="6245225"/>
            <a:ext cx="72072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8A6A6698-2B26-4EC7-AD51-177C4F2BFD7A}" type="slidenum">
              <a:rPr lang="en-US" altLang="it-IT" sz="1400">
                <a:solidFill>
                  <a:srgbClr val="FFFFFF"/>
                </a:solidFill>
              </a:rPr>
              <a:pPr algn="r">
                <a:spcBef>
                  <a:spcPct val="0"/>
                </a:spcBef>
                <a:buFontTx/>
                <a:buNone/>
              </a:pPr>
              <a:t>37</a:t>
            </a:fld>
            <a:endParaRPr lang="en-US" altLang="it-IT" sz="1400">
              <a:solidFill>
                <a:srgbClr val="FFFFFF"/>
              </a:solidFill>
            </a:endParaRPr>
          </a:p>
        </p:txBody>
      </p:sp>
      <p:sp>
        <p:nvSpPr>
          <p:cNvPr id="14340" name="Segnaposto numero diapositiva 3">
            <a:extLst>
              <a:ext uri="{FF2B5EF4-FFF2-40B4-BE49-F238E27FC236}">
                <a16:creationId xmlns:a16="http://schemas.microsoft.com/office/drawing/2014/main" xmlns="" id="{1D13D896-965B-49CD-C9C7-1B15F6251761}"/>
              </a:ext>
            </a:extLst>
          </p:cNvPr>
          <p:cNvSpPr txBox="1">
            <a:spLocks noGrp="1"/>
          </p:cNvSpPr>
          <p:nvPr/>
        </p:nvSpPr>
        <p:spPr bwMode="auto">
          <a:xfrm>
            <a:off x="1630364" y="6245225"/>
            <a:ext cx="72072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87D655BB-B08F-4A6A-8A76-FB8F0B52D123}" type="slidenum">
              <a:rPr lang="en-US" altLang="it-IT" sz="1400">
                <a:solidFill>
                  <a:srgbClr val="FFFFFF"/>
                </a:solidFill>
              </a:rPr>
              <a:pPr algn="r">
                <a:spcBef>
                  <a:spcPct val="0"/>
                </a:spcBef>
                <a:buFontTx/>
                <a:buNone/>
              </a:pPr>
              <a:t>37</a:t>
            </a:fld>
            <a:endParaRPr lang="en-US" altLang="it-IT" sz="1400">
              <a:solidFill>
                <a:srgbClr val="FFFFFF"/>
              </a:solidFill>
            </a:endParaRPr>
          </a:p>
        </p:txBody>
      </p:sp>
      <p:sp>
        <p:nvSpPr>
          <p:cNvPr id="14341" name="Text Box 8">
            <a:extLst>
              <a:ext uri="{FF2B5EF4-FFF2-40B4-BE49-F238E27FC236}">
                <a16:creationId xmlns:a16="http://schemas.microsoft.com/office/drawing/2014/main" xmlns="" id="{C67DB215-1121-C537-24EF-AFD926670C92}"/>
              </a:ext>
            </a:extLst>
          </p:cNvPr>
          <p:cNvSpPr txBox="1">
            <a:spLocks noChangeArrowheads="1"/>
          </p:cNvSpPr>
          <p:nvPr/>
        </p:nvSpPr>
        <p:spPr bwMode="auto">
          <a:xfrm>
            <a:off x="2317750" y="3089276"/>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it-IT" altLang="it-IT" sz="1800">
              <a:solidFill>
                <a:srgbClr val="002060"/>
              </a:solidFill>
            </a:endParaRPr>
          </a:p>
        </p:txBody>
      </p:sp>
      <p:sp>
        <p:nvSpPr>
          <p:cNvPr id="14346" name="Text Box 12">
            <a:extLst>
              <a:ext uri="{FF2B5EF4-FFF2-40B4-BE49-F238E27FC236}">
                <a16:creationId xmlns:a16="http://schemas.microsoft.com/office/drawing/2014/main" xmlns="" id="{2712F41E-993B-02B8-6458-D737F872D509}"/>
              </a:ext>
            </a:extLst>
          </p:cNvPr>
          <p:cNvSpPr txBox="1">
            <a:spLocks noChangeArrowheads="1"/>
          </p:cNvSpPr>
          <p:nvPr/>
        </p:nvSpPr>
        <p:spPr bwMode="auto">
          <a:xfrm>
            <a:off x="1415480" y="3284386"/>
            <a:ext cx="426087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US" altLang="it-IT" sz="3200" b="1" dirty="0">
                <a:latin typeface="Calibri" panose="020F0502020204030204" pitchFamily="34" charset="0"/>
              </a:rPr>
              <a:t>Reflux</a:t>
            </a:r>
          </a:p>
        </p:txBody>
      </p:sp>
      <p:sp>
        <p:nvSpPr>
          <p:cNvPr id="2" name="Rettangolo con angoli arrotondati 1">
            <a:extLst>
              <a:ext uri="{FF2B5EF4-FFF2-40B4-BE49-F238E27FC236}">
                <a16:creationId xmlns:a16="http://schemas.microsoft.com/office/drawing/2014/main" xmlns="" id="{CD43EFD7-E778-3F28-7F43-C086608B44D4}"/>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ffectLst/>
              </a:rPr>
              <a:t>Which </a:t>
            </a:r>
            <a:r>
              <a:rPr lang="en-US" dirty="0"/>
              <a:t>type of patient</a:t>
            </a:r>
            <a:r>
              <a:rPr lang="en-US" dirty="0">
                <a:effectLst/>
              </a:rPr>
              <a:t>?</a:t>
            </a:r>
          </a:p>
        </p:txBody>
      </p:sp>
      <p:pic>
        <p:nvPicPr>
          <p:cNvPr id="1028" name="Picture 4" descr="Macchinari Equilibrio Misura - GIF gratuita su Pixabay - Pixabay">
            <a:extLst>
              <a:ext uri="{FF2B5EF4-FFF2-40B4-BE49-F238E27FC236}">
                <a16:creationId xmlns:a16="http://schemas.microsoft.com/office/drawing/2014/main" xmlns="" id="{C0042FF7-78BC-5D86-BD9C-9B40F412356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72538" y="1333788"/>
            <a:ext cx="4441219" cy="444121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 Box 12">
            <a:extLst>
              <a:ext uri="{FF2B5EF4-FFF2-40B4-BE49-F238E27FC236}">
                <a16:creationId xmlns:a16="http://schemas.microsoft.com/office/drawing/2014/main" xmlns="" id="{65DBAC2C-9DF2-C9E6-5BA4-607AD628D4D2}"/>
              </a:ext>
            </a:extLst>
          </p:cNvPr>
          <p:cNvSpPr txBox="1">
            <a:spLocks noChangeArrowheads="1"/>
          </p:cNvSpPr>
          <p:nvPr/>
        </p:nvSpPr>
        <p:spPr bwMode="auto">
          <a:xfrm>
            <a:off x="8904312" y="3302100"/>
            <a:ext cx="426087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n-US" altLang="it-IT" sz="3200" b="1" dirty="0">
                <a:latin typeface="Calibri" panose="020F0502020204030204" pitchFamily="34" charset="0"/>
              </a:rPr>
              <a:t>Not Reflux</a:t>
            </a:r>
          </a:p>
        </p:txBody>
      </p:sp>
      <p:sp>
        <p:nvSpPr>
          <p:cNvPr id="5" name="Rectangle 5">
            <a:extLst>
              <a:ext uri="{FF2B5EF4-FFF2-40B4-BE49-F238E27FC236}">
                <a16:creationId xmlns:a16="http://schemas.microsoft.com/office/drawing/2014/main" xmlns="" id="{D639F52F-327F-8F1F-C279-B7388216F05A}"/>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Tree>
    <p:extLst>
      <p:ext uri="{BB962C8B-B14F-4D97-AF65-F5344CB8AC3E}">
        <p14:creationId xmlns:p14="http://schemas.microsoft.com/office/powerpoint/2010/main" xmlns="" val="24134300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A0B1DB53-E8CF-EB82-266A-5D6BC2FA1AC0}"/>
              </a:ext>
            </a:extLst>
          </p:cNvPr>
          <p:cNvPicPr>
            <a:picLocks noChangeAspect="1"/>
          </p:cNvPicPr>
          <p:nvPr/>
        </p:nvPicPr>
        <p:blipFill>
          <a:blip r:embed="rId3"/>
          <a:stretch>
            <a:fillRect/>
          </a:stretch>
        </p:blipFill>
        <p:spPr>
          <a:xfrm>
            <a:off x="5557484" y="1050803"/>
            <a:ext cx="6343976" cy="4756394"/>
          </a:xfrm>
          <a:prstGeom prst="rect">
            <a:avLst/>
          </a:prstGeom>
        </p:spPr>
      </p:pic>
      <p:sp>
        <p:nvSpPr>
          <p:cNvPr id="4" name="Rectangle 5">
            <a:extLst>
              <a:ext uri="{FF2B5EF4-FFF2-40B4-BE49-F238E27FC236}">
                <a16:creationId xmlns:a16="http://schemas.microsoft.com/office/drawing/2014/main" xmlns="" id="{8FB19A1A-BAFE-0B3B-CFEB-6FFE0DFF0D66}"/>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Post-LSG anatomy</a:t>
            </a:r>
          </a:p>
        </p:txBody>
      </p:sp>
      <p:sp>
        <p:nvSpPr>
          <p:cNvPr id="5" name="Rectangle 1">
            <a:extLst>
              <a:ext uri="{FF2B5EF4-FFF2-40B4-BE49-F238E27FC236}">
                <a16:creationId xmlns:a16="http://schemas.microsoft.com/office/drawing/2014/main" xmlns="" id="{818A89A8-DFEA-3B9E-EE70-340C37122AB9}"/>
              </a:ext>
            </a:extLst>
          </p:cNvPr>
          <p:cNvSpPr/>
          <p:nvPr/>
        </p:nvSpPr>
        <p:spPr>
          <a:xfrm>
            <a:off x="335360" y="908720"/>
            <a:ext cx="4924207" cy="5509200"/>
          </a:xfrm>
          <a:prstGeom prst="rect">
            <a:avLst/>
          </a:prstGeom>
        </p:spPr>
        <p:txBody>
          <a:bodyPr wrap="square">
            <a:spAutoFit/>
          </a:bodyPr>
          <a:lstStyle/>
          <a:p>
            <a:r>
              <a:rPr lang="en-US" sz="2800" dirty="0" err="1">
                <a:latin typeface="Calibri" panose="020F0502020204030204" pitchFamily="34" charset="0"/>
                <a:cs typeface="Arial" panose="020B0604020202020204" pitchFamily="34" charset="0"/>
              </a:rPr>
              <a:t>Aumentato</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rischio</a:t>
            </a:r>
            <a:r>
              <a:rPr lang="en-US" sz="2800" dirty="0">
                <a:latin typeface="Calibri" panose="020F0502020204030204" pitchFamily="34" charset="0"/>
                <a:cs typeface="Arial" panose="020B0604020202020204" pitchFamily="34" charset="0"/>
              </a:rPr>
              <a:t> di GERD post-sleeve</a:t>
            </a:r>
          </a:p>
          <a:p>
            <a:endParaRPr lang="en-US" sz="1600" dirty="0">
              <a:latin typeface="Calibri" panose="020F0502020204030204" pitchFamily="34" charset="0"/>
              <a:cs typeface="Arial" panose="020B0604020202020204" pitchFamily="34" charset="0"/>
            </a:endParaRPr>
          </a:p>
          <a:p>
            <a:r>
              <a:rPr lang="en-US" sz="2800" dirty="0">
                <a:latin typeface="Calibri" panose="020F0502020204030204" pitchFamily="34" charset="0"/>
                <a:cs typeface="Arial" panose="020B0604020202020204" pitchFamily="34" charset="0"/>
              </a:rPr>
              <a:t>-Perdita </a:t>
            </a:r>
            <a:r>
              <a:rPr lang="en-US" sz="2800" dirty="0" err="1">
                <a:latin typeface="Calibri" panose="020F0502020204030204" pitchFamily="34" charset="0"/>
                <a:cs typeface="Arial" panose="020B0604020202020204" pitchFamily="34" charset="0"/>
              </a:rPr>
              <a:t>normale</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conformazione</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dell’angolo</a:t>
            </a:r>
            <a:r>
              <a:rPr lang="en-US" sz="2800" dirty="0">
                <a:latin typeface="Calibri" panose="020F0502020204030204" pitchFamily="34" charset="0"/>
                <a:cs typeface="Arial" panose="020B0604020202020204" pitchFamily="34" charset="0"/>
              </a:rPr>
              <a:t> di His</a:t>
            </a:r>
          </a:p>
          <a:p>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Tubulo</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che</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aumenta</a:t>
            </a:r>
            <a:r>
              <a:rPr lang="en-US" sz="2800" dirty="0">
                <a:latin typeface="Calibri" panose="020F0502020204030204" pitchFamily="34" charset="0"/>
                <a:cs typeface="Arial" panose="020B0604020202020204" pitchFamily="34" charset="0"/>
              </a:rPr>
              <a:t> la </a:t>
            </a:r>
            <a:r>
              <a:rPr lang="en-US" sz="2800" dirty="0" err="1">
                <a:latin typeface="Calibri" panose="020F0502020204030204" pitchFamily="34" charset="0"/>
                <a:cs typeface="Arial" panose="020B0604020202020204" pitchFamily="34" charset="0"/>
              </a:rPr>
              <a:t>pressione</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intragastrica</a:t>
            </a:r>
            <a:r>
              <a:rPr lang="en-US" sz="2800" dirty="0">
                <a:latin typeface="Calibri" panose="020F0502020204030204" pitchFamily="34" charset="0"/>
                <a:cs typeface="Arial" panose="020B0604020202020204" pitchFamily="34" charset="0"/>
              </a:rPr>
              <a:t> e </a:t>
            </a:r>
            <a:r>
              <a:rPr lang="en-US" sz="2800" dirty="0" err="1">
                <a:latin typeface="Calibri" panose="020F0502020204030204" pitchFamily="34" charset="0"/>
                <a:cs typeface="Arial" panose="020B0604020202020204" pitchFamily="34" charset="0"/>
              </a:rPr>
              <a:t>riduce</a:t>
            </a:r>
            <a:r>
              <a:rPr lang="en-US" sz="2800" dirty="0">
                <a:latin typeface="Calibri" panose="020F0502020204030204" pitchFamily="34" charset="0"/>
                <a:cs typeface="Arial" panose="020B0604020202020204" pitchFamily="34" charset="0"/>
              </a:rPr>
              <a:t> la </a:t>
            </a:r>
            <a:r>
              <a:rPr lang="en-US" sz="2800" dirty="0" err="1">
                <a:latin typeface="Calibri" panose="020F0502020204030204" pitchFamily="34" charset="0"/>
                <a:cs typeface="Arial" panose="020B0604020202020204" pitchFamily="34" charset="0"/>
              </a:rPr>
              <a:t>normale</a:t>
            </a:r>
            <a:r>
              <a:rPr lang="en-US" sz="2800" dirty="0">
                <a:latin typeface="Calibri" panose="020F0502020204030204" pitchFamily="34" charset="0"/>
                <a:cs typeface="Arial" panose="020B0604020202020204" pitchFamily="34" charset="0"/>
              </a:rPr>
              <a:t> compliance </a:t>
            </a:r>
            <a:r>
              <a:rPr lang="en-US" sz="2800" dirty="0" err="1">
                <a:latin typeface="Calibri" panose="020F0502020204030204" pitchFamily="34" charset="0"/>
                <a:cs typeface="Arial" panose="020B0604020202020204" pitchFamily="34" charset="0"/>
              </a:rPr>
              <a:t>gastrica</a:t>
            </a:r>
            <a:endParaRPr lang="en-US" sz="2800" dirty="0">
              <a:latin typeface="Calibri" panose="020F0502020204030204" pitchFamily="34" charset="0"/>
              <a:cs typeface="Arial" panose="020B0604020202020204" pitchFamily="34" charset="0"/>
            </a:endParaRPr>
          </a:p>
          <a:p>
            <a:r>
              <a:rPr lang="en-US" sz="2800" dirty="0">
                <a:latin typeface="Calibri" panose="020F0502020204030204" pitchFamily="34" charset="0"/>
                <a:cs typeface="Arial" panose="020B0604020202020204" pitchFamily="34" charset="0"/>
              </a:rPr>
              <a:t>-</a:t>
            </a:r>
            <a:r>
              <a:rPr lang="en-US" sz="2800" dirty="0" err="1">
                <a:latin typeface="Calibri" panose="020F0502020204030204" pitchFamily="34" charset="0"/>
                <a:cs typeface="Arial" panose="020B0604020202020204" pitchFamily="34" charset="0"/>
              </a:rPr>
              <a:t>Migrazione</a:t>
            </a:r>
            <a:r>
              <a:rPr lang="en-US" sz="2800" dirty="0">
                <a:latin typeface="Calibri" panose="020F0502020204030204" pitchFamily="34" charset="0"/>
                <a:cs typeface="Arial" panose="020B0604020202020204" pitchFamily="34" charset="0"/>
              </a:rPr>
              <a:t> intra-</a:t>
            </a:r>
            <a:r>
              <a:rPr lang="en-US" sz="2800" dirty="0" err="1">
                <a:latin typeface="Calibri" panose="020F0502020204030204" pitchFamily="34" charset="0"/>
                <a:cs typeface="Arial" panose="020B0604020202020204" pitchFamily="34" charset="0"/>
              </a:rPr>
              <a:t>toracica</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dello</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stomaco</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residuo</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sviluppo</a:t>
            </a:r>
            <a:r>
              <a:rPr lang="en-US" sz="2800" dirty="0">
                <a:latin typeface="Calibri" panose="020F0502020204030204" pitchFamily="34" charset="0"/>
                <a:cs typeface="Arial" panose="020B0604020202020204" pitchFamily="34" charset="0"/>
              </a:rPr>
              <a:t> di </a:t>
            </a:r>
            <a:r>
              <a:rPr lang="en-US" sz="2800" dirty="0" err="1">
                <a:latin typeface="Calibri" panose="020F0502020204030204" pitchFamily="34" charset="0"/>
                <a:cs typeface="Arial" panose="020B0604020202020204" pitchFamily="34" charset="0"/>
              </a:rPr>
              <a:t>ernia</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iatale</a:t>
            </a:r>
            <a:r>
              <a:rPr lang="en-US" sz="2800" dirty="0">
                <a:latin typeface="Calibri" panose="020F0502020204030204" pitchFamily="34" charset="0"/>
                <a:cs typeface="Arial" panose="020B0604020202020204" pitchFamily="34" charset="0"/>
              </a:rPr>
              <a:t>)</a:t>
            </a:r>
          </a:p>
          <a:p>
            <a:r>
              <a:rPr lang="en-US" sz="2800" dirty="0">
                <a:latin typeface="Calibri" panose="020F0502020204030204" pitchFamily="34" charset="0"/>
                <a:cs typeface="Arial" panose="020B0604020202020204" pitchFamily="34" charset="0"/>
              </a:rPr>
              <a:t>-</a:t>
            </a:r>
            <a:r>
              <a:rPr lang="en-US" sz="2800" dirty="0" err="1">
                <a:latin typeface="Calibri" panose="020F0502020204030204" pitchFamily="34" charset="0"/>
                <a:cs typeface="Arial" panose="020B0604020202020204" pitchFamily="34" charset="0"/>
              </a:rPr>
              <a:t>Tecnica</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chirurgica</a:t>
            </a:r>
            <a:r>
              <a:rPr lang="en-US" sz="2800" dirty="0">
                <a:latin typeface="Calibri" panose="020F0502020204030204" pitchFamily="34" charset="0"/>
                <a:cs typeface="Arial" panose="020B0604020202020204" pitchFamily="34" charset="0"/>
              </a:rPr>
              <a:t> </a:t>
            </a:r>
            <a:r>
              <a:rPr lang="en-US" sz="2800" dirty="0" err="1">
                <a:latin typeface="Calibri" panose="020F0502020204030204" pitchFamily="34" charset="0"/>
                <a:cs typeface="Arial" panose="020B0604020202020204" pitchFamily="34" charset="0"/>
              </a:rPr>
              <a:t>complicata</a:t>
            </a:r>
            <a:r>
              <a:rPr lang="en-US" sz="2800" dirty="0">
                <a:latin typeface="Calibri" panose="020F0502020204030204" pitchFamily="34" charset="0"/>
                <a:cs typeface="Arial" panose="020B0604020202020204" pitchFamily="34" charset="0"/>
              </a:rPr>
              <a:t> con </a:t>
            </a:r>
            <a:r>
              <a:rPr lang="en-US" sz="2800" dirty="0" err="1">
                <a:latin typeface="Calibri" panose="020F0502020204030204" pitchFamily="34" charset="0"/>
                <a:cs typeface="Arial" panose="020B0604020202020204" pitchFamily="34" charset="0"/>
              </a:rPr>
              <a:t>stenosi</a:t>
            </a:r>
            <a:r>
              <a:rPr lang="en-US" sz="2800" dirty="0">
                <a:latin typeface="Calibri" panose="020F0502020204030204" pitchFamily="34" charset="0"/>
                <a:cs typeface="Arial" panose="020B0604020202020204" pitchFamily="34" charset="0"/>
              </a:rPr>
              <a:t>\twisting</a:t>
            </a:r>
            <a:endParaRPr lang="it-IT" sz="2800" dirty="0">
              <a:latin typeface="Calibri" panose="020F0502020204030204" pitchFamily="34" charset="0"/>
              <a:cs typeface="Arial" panose="020B0604020202020204" pitchFamily="34" charset="0"/>
            </a:endParaRPr>
          </a:p>
        </p:txBody>
      </p:sp>
      <p:sp>
        <p:nvSpPr>
          <p:cNvPr id="6" name="TextBox 8">
            <a:extLst>
              <a:ext uri="{FF2B5EF4-FFF2-40B4-BE49-F238E27FC236}">
                <a16:creationId xmlns:a16="http://schemas.microsoft.com/office/drawing/2014/main" xmlns="" id="{CE1B41AC-612F-9E0C-ED9D-AF22ED2D2284}"/>
              </a:ext>
            </a:extLst>
          </p:cNvPr>
          <p:cNvSpPr txBox="1">
            <a:spLocks noChangeArrowheads="1"/>
          </p:cNvSpPr>
          <p:nvPr/>
        </p:nvSpPr>
        <p:spPr bwMode="auto">
          <a:xfrm>
            <a:off x="0" y="6519446"/>
            <a:ext cx="28664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s-ES" sz="1600" dirty="0" err="1"/>
              <a:t>Mion</a:t>
            </a:r>
            <a:r>
              <a:rPr lang="es-ES" sz="1600" dirty="0"/>
              <a:t> F et al, </a:t>
            </a:r>
            <a:r>
              <a:rPr lang="es-ES" sz="1600" dirty="0" err="1"/>
              <a:t>Obes</a:t>
            </a:r>
            <a:r>
              <a:rPr lang="es-ES" sz="1600" dirty="0"/>
              <a:t> </a:t>
            </a:r>
            <a:r>
              <a:rPr lang="es-ES" sz="1600" dirty="0" err="1"/>
              <a:t>Surg</a:t>
            </a:r>
            <a:r>
              <a:rPr lang="es-ES" sz="1600" dirty="0"/>
              <a:t> 2016</a:t>
            </a:r>
          </a:p>
        </p:txBody>
      </p:sp>
      <p:sp>
        <p:nvSpPr>
          <p:cNvPr id="2" name="Segnaposto numero diapositiva 1">
            <a:extLst>
              <a:ext uri="{FF2B5EF4-FFF2-40B4-BE49-F238E27FC236}">
                <a16:creationId xmlns:a16="http://schemas.microsoft.com/office/drawing/2014/main" xmlns="" id="{474E6343-F1EB-5850-CC87-8CA52961F64D}"/>
              </a:ext>
            </a:extLst>
          </p:cNvPr>
          <p:cNvSpPr>
            <a:spLocks noGrp="1"/>
          </p:cNvSpPr>
          <p:nvPr>
            <p:ph type="sldNum" sz="quarter" idx="12"/>
          </p:nvPr>
        </p:nvSpPr>
        <p:spPr/>
        <p:txBody>
          <a:bodyPr/>
          <a:lstStyle/>
          <a:p>
            <a:fld id="{12469910-41CC-45EB-A389-BFD2EE6C4D77}" type="slidenum">
              <a:rPr lang="it-IT" smtClean="0"/>
              <a:pPr/>
              <a:t>38</a:t>
            </a:fld>
            <a:endParaRPr lang="it-IT"/>
          </a:p>
        </p:txBody>
      </p:sp>
    </p:spTree>
    <p:extLst>
      <p:ext uri="{BB962C8B-B14F-4D97-AF65-F5344CB8AC3E}">
        <p14:creationId xmlns:p14="http://schemas.microsoft.com/office/powerpoint/2010/main" xmlns="" val="30496419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xmlns="" id="{451FDF64-0C39-7A27-3C23-821BE600B728}"/>
              </a:ext>
            </a:extLst>
          </p:cNvPr>
          <p:cNvSpPr>
            <a:spLocks noGrp="1"/>
          </p:cNvSpPr>
          <p:nvPr>
            <p:ph idx="1"/>
          </p:nvPr>
        </p:nvSpPr>
        <p:spPr>
          <a:xfrm>
            <a:off x="767408" y="1070029"/>
            <a:ext cx="10515600" cy="4351338"/>
          </a:xfrm>
        </p:spPr>
        <p:txBody>
          <a:bodyPr/>
          <a:lstStyle/>
          <a:p>
            <a:pPr marL="0" indent="0">
              <a:buNone/>
            </a:pPr>
            <a:r>
              <a:rPr lang="it-IT" sz="2400" dirty="0" err="1"/>
              <a:t>Physiopathology</a:t>
            </a:r>
            <a:r>
              <a:rPr lang="it-IT" sz="2400" dirty="0"/>
              <a:t>:</a:t>
            </a:r>
          </a:p>
          <a:p>
            <a:pPr marL="0" indent="0">
              <a:buNone/>
            </a:pPr>
            <a:r>
              <a:rPr lang="it-IT" sz="2400" dirty="0"/>
              <a:t>   </a:t>
            </a:r>
            <a:r>
              <a:rPr lang="it-IT" sz="2400" dirty="0">
                <a:sym typeface="Wingdings" pitchFamily="2" charset="2"/>
              </a:rPr>
              <a:t>     - </a:t>
            </a:r>
            <a:r>
              <a:rPr lang="it-IT" sz="2400" dirty="0" err="1">
                <a:solidFill>
                  <a:srgbClr val="FF0000"/>
                </a:solidFill>
                <a:sym typeface="Wingdings" pitchFamily="2" charset="2"/>
              </a:rPr>
              <a:t>Mechanic</a:t>
            </a:r>
            <a:r>
              <a:rPr lang="it-IT" sz="2400" dirty="0">
                <a:solidFill>
                  <a:srgbClr val="FF0000"/>
                </a:solidFill>
                <a:sym typeface="Wingdings" pitchFamily="2" charset="2"/>
              </a:rPr>
              <a:t> Theory </a:t>
            </a:r>
            <a:r>
              <a:rPr lang="it-IT" sz="2400" dirty="0">
                <a:sym typeface="Wingdings" pitchFamily="2" charset="2"/>
              </a:rPr>
              <a:t> High Pressure on the “angle of His“ due to:</a:t>
            </a:r>
          </a:p>
          <a:p>
            <a:pPr marL="0" indent="0">
              <a:buNone/>
            </a:pPr>
            <a:r>
              <a:rPr lang="it-IT" sz="2400" dirty="0">
                <a:sym typeface="Wingdings" pitchFamily="2" charset="2"/>
              </a:rPr>
              <a:t>                                        1)</a:t>
            </a:r>
            <a:r>
              <a:rPr lang="it-IT" sz="2400" dirty="0" err="1">
                <a:sym typeface="Wingdings" pitchFamily="2" charset="2"/>
              </a:rPr>
              <a:t>Excessive</a:t>
            </a:r>
            <a:r>
              <a:rPr lang="it-IT" sz="2400" dirty="0">
                <a:sym typeface="Wingdings" pitchFamily="2" charset="2"/>
              </a:rPr>
              <a:t> </a:t>
            </a:r>
            <a:r>
              <a:rPr lang="it-IT" sz="2400" dirty="0" err="1">
                <a:sym typeface="Wingdings" pitchFamily="2" charset="2"/>
              </a:rPr>
              <a:t>acuity</a:t>
            </a:r>
            <a:r>
              <a:rPr lang="it-IT" sz="2400" dirty="0">
                <a:sym typeface="Wingdings" pitchFamily="2" charset="2"/>
              </a:rPr>
              <a:t> of the </a:t>
            </a:r>
            <a:r>
              <a:rPr lang="it-IT" sz="2400" dirty="0" err="1">
                <a:sym typeface="Wingdings" pitchFamily="2" charset="2"/>
              </a:rPr>
              <a:t>gastric</a:t>
            </a:r>
            <a:r>
              <a:rPr lang="it-IT" sz="2400" dirty="0">
                <a:sym typeface="Wingdings" pitchFamily="2" charset="2"/>
              </a:rPr>
              <a:t> </a:t>
            </a:r>
            <a:r>
              <a:rPr lang="it-IT" sz="2400" dirty="0" err="1">
                <a:sym typeface="Wingdings" pitchFamily="2" charset="2"/>
              </a:rPr>
              <a:t>sleeve’s</a:t>
            </a:r>
            <a:r>
              <a:rPr lang="it-IT" sz="2400" dirty="0">
                <a:sym typeface="Wingdings" pitchFamily="2" charset="2"/>
              </a:rPr>
              <a:t> angle</a:t>
            </a:r>
          </a:p>
          <a:p>
            <a:pPr marL="0" indent="0">
              <a:buNone/>
            </a:pPr>
            <a:r>
              <a:rPr lang="it-IT" sz="2400" dirty="0">
                <a:sym typeface="Wingdings" pitchFamily="2" charset="2"/>
              </a:rPr>
              <a:t>                                        2)</a:t>
            </a:r>
            <a:r>
              <a:rPr lang="it-IT" sz="2400" dirty="0" err="1">
                <a:sym typeface="Wingdings" pitchFamily="2" charset="2"/>
              </a:rPr>
              <a:t>Gastric</a:t>
            </a:r>
            <a:r>
              <a:rPr lang="it-IT" sz="2400" dirty="0">
                <a:sym typeface="Wingdings" pitchFamily="2" charset="2"/>
              </a:rPr>
              <a:t> </a:t>
            </a:r>
            <a:r>
              <a:rPr lang="it-IT" sz="2400" dirty="0" err="1">
                <a:sym typeface="Wingdings" pitchFamily="2" charset="2"/>
              </a:rPr>
              <a:t>sleeve’s</a:t>
            </a:r>
            <a:r>
              <a:rPr lang="it-IT" sz="2400" dirty="0">
                <a:sym typeface="Wingdings" pitchFamily="2" charset="2"/>
              </a:rPr>
              <a:t> sub-</a:t>
            </a:r>
            <a:r>
              <a:rPr lang="it-IT" sz="2400" dirty="0" err="1">
                <a:sym typeface="Wingdings" pitchFamily="2" charset="2"/>
              </a:rPr>
              <a:t>stenosis</a:t>
            </a:r>
            <a:endParaRPr lang="it-IT" sz="2400" dirty="0">
              <a:sym typeface="Wingdings" pitchFamily="2" charset="2"/>
            </a:endParaRPr>
          </a:p>
          <a:p>
            <a:pPr marL="0" indent="0">
              <a:buNone/>
            </a:pPr>
            <a:r>
              <a:rPr lang="it-IT" sz="2400" dirty="0">
                <a:sym typeface="Wingdings" pitchFamily="2" charset="2"/>
              </a:rPr>
              <a:t>                                        3)</a:t>
            </a:r>
            <a:r>
              <a:rPr lang="it-IT" sz="2400" dirty="0" err="1">
                <a:sym typeface="Wingdings" pitchFamily="2" charset="2"/>
              </a:rPr>
              <a:t>Altered</a:t>
            </a:r>
            <a:r>
              <a:rPr lang="it-IT" sz="2400" dirty="0">
                <a:sym typeface="Wingdings" pitchFamily="2" charset="2"/>
              </a:rPr>
              <a:t> </a:t>
            </a:r>
            <a:r>
              <a:rPr lang="it-IT" sz="2400" dirty="0" err="1">
                <a:sym typeface="Wingdings" pitchFamily="2" charset="2"/>
              </a:rPr>
              <a:t>piloric</a:t>
            </a:r>
            <a:r>
              <a:rPr lang="it-IT" sz="2400" dirty="0">
                <a:sym typeface="Wingdings" pitchFamily="2" charset="2"/>
              </a:rPr>
              <a:t> </a:t>
            </a:r>
            <a:r>
              <a:rPr lang="it-IT" sz="2400" dirty="0" err="1">
                <a:sym typeface="Wingdings" pitchFamily="2" charset="2"/>
              </a:rPr>
              <a:t>motility</a:t>
            </a:r>
            <a:r>
              <a:rPr lang="it-IT" sz="2400" dirty="0">
                <a:sym typeface="Wingdings" pitchFamily="2" charset="2"/>
              </a:rPr>
              <a:t> </a:t>
            </a:r>
          </a:p>
          <a:p>
            <a:pPr marL="0" indent="0">
              <a:buNone/>
            </a:pPr>
            <a:endParaRPr lang="it-IT" dirty="0"/>
          </a:p>
        </p:txBody>
      </p:sp>
      <p:sp>
        <p:nvSpPr>
          <p:cNvPr id="7" name="Rectangle 5">
            <a:extLst>
              <a:ext uri="{FF2B5EF4-FFF2-40B4-BE49-F238E27FC236}">
                <a16:creationId xmlns:a16="http://schemas.microsoft.com/office/drawing/2014/main" xmlns="" id="{B4658250-2DB9-A3D5-B9F9-E8FC51F33F0C}"/>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Post-LSG anatomy</a:t>
            </a:r>
          </a:p>
        </p:txBody>
      </p:sp>
      <p:pic>
        <p:nvPicPr>
          <p:cNvPr id="8" name="Segnaposto contenuto 3" descr="Schermata 06-2457203 alle 18.19.37.png">
            <a:extLst>
              <a:ext uri="{FF2B5EF4-FFF2-40B4-BE49-F238E27FC236}">
                <a16:creationId xmlns:a16="http://schemas.microsoft.com/office/drawing/2014/main" xmlns="" id="{E04FA191-813A-0BEE-4432-3C3C3B9892D3}"/>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562" r="37"/>
          <a:stretch/>
        </p:blipFill>
        <p:spPr>
          <a:xfrm>
            <a:off x="551384" y="2924944"/>
            <a:ext cx="2715792" cy="2640439"/>
          </a:xfrm>
          <a:prstGeom prst="rect">
            <a:avLst/>
          </a:prstGeom>
        </p:spPr>
      </p:pic>
      <p:sp>
        <p:nvSpPr>
          <p:cNvPr id="10" name="TextBox 8">
            <a:extLst>
              <a:ext uri="{FF2B5EF4-FFF2-40B4-BE49-F238E27FC236}">
                <a16:creationId xmlns:a16="http://schemas.microsoft.com/office/drawing/2014/main" xmlns="" id="{9E6469FC-93CF-BB08-51CB-2393786E3958}"/>
              </a:ext>
            </a:extLst>
          </p:cNvPr>
          <p:cNvSpPr txBox="1">
            <a:spLocks noChangeArrowheads="1"/>
          </p:cNvSpPr>
          <p:nvPr/>
        </p:nvSpPr>
        <p:spPr bwMode="auto">
          <a:xfrm>
            <a:off x="0" y="6519446"/>
            <a:ext cx="349486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s-ES" sz="1600" dirty="0" err="1"/>
              <a:t>Perez</a:t>
            </a:r>
            <a:r>
              <a:rPr lang="es-ES" sz="1600" dirty="0"/>
              <a:t> M et al, </a:t>
            </a:r>
            <a:r>
              <a:rPr lang="es-ES" sz="1600" dirty="0" err="1"/>
              <a:t>Obesity</a:t>
            </a:r>
            <a:r>
              <a:rPr lang="es-ES" sz="1600" dirty="0"/>
              <a:t> </a:t>
            </a:r>
            <a:r>
              <a:rPr lang="es-ES" sz="1600" dirty="0" err="1"/>
              <a:t>Surgery</a:t>
            </a:r>
            <a:r>
              <a:rPr lang="es-ES" sz="1600" dirty="0"/>
              <a:t> 2014</a:t>
            </a:r>
          </a:p>
        </p:txBody>
      </p:sp>
      <p:sp>
        <p:nvSpPr>
          <p:cNvPr id="2" name="Segnaposto numero diapositiva 1">
            <a:extLst>
              <a:ext uri="{FF2B5EF4-FFF2-40B4-BE49-F238E27FC236}">
                <a16:creationId xmlns:a16="http://schemas.microsoft.com/office/drawing/2014/main" xmlns="" id="{7B4282C2-F32D-3254-9993-87113A378290}"/>
              </a:ext>
            </a:extLst>
          </p:cNvPr>
          <p:cNvSpPr>
            <a:spLocks noGrp="1"/>
          </p:cNvSpPr>
          <p:nvPr>
            <p:ph type="sldNum" sz="quarter" idx="12"/>
          </p:nvPr>
        </p:nvSpPr>
        <p:spPr/>
        <p:txBody>
          <a:bodyPr/>
          <a:lstStyle/>
          <a:p>
            <a:fld id="{12469910-41CC-45EB-A389-BFD2EE6C4D77}" type="slidenum">
              <a:rPr lang="it-IT" smtClean="0"/>
              <a:pPr/>
              <a:t>39</a:t>
            </a:fld>
            <a:endParaRPr lang="it-IT"/>
          </a:p>
        </p:txBody>
      </p:sp>
    </p:spTree>
    <p:extLst>
      <p:ext uri="{BB962C8B-B14F-4D97-AF65-F5344CB8AC3E}">
        <p14:creationId xmlns:p14="http://schemas.microsoft.com/office/powerpoint/2010/main" xmlns="" val="29767278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158D844-79B2-2526-410A-BC1DA23B9EA2}"/>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F0CF244-DC78-1A33-19C2-80A4DD30B74D}"/>
              </a:ext>
            </a:extLst>
          </p:cNvPr>
          <p:cNvSpPr>
            <a:spLocks noGrp="1"/>
          </p:cNvSpPr>
          <p:nvPr>
            <p:ph type="sldNum" sz="quarter" idx="12"/>
          </p:nvPr>
        </p:nvSpPr>
        <p:spPr/>
        <p:txBody>
          <a:bodyPr/>
          <a:lstStyle/>
          <a:p>
            <a:fld id="{7FDF1F86-AE1C-4382-919C-5BAA71888841}" type="slidenum">
              <a:rPr lang="en-US" altLang="it-IT" smtClean="0"/>
              <a:pPr/>
              <a:t>4</a:t>
            </a:fld>
            <a:endParaRPr lang="en-US" altLang="it-IT"/>
          </a:p>
        </p:txBody>
      </p:sp>
      <p:sp>
        <p:nvSpPr>
          <p:cNvPr id="3" name="Rectangle 5">
            <a:extLst>
              <a:ext uri="{FF2B5EF4-FFF2-40B4-BE49-F238E27FC236}">
                <a16:creationId xmlns:a16="http://schemas.microsoft.com/office/drawing/2014/main" xmlns="" id="{C79419DF-8D64-AAB0-C353-B1462D7D35FF}"/>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4" name="CasellaDiTesto 3">
            <a:extLst>
              <a:ext uri="{FF2B5EF4-FFF2-40B4-BE49-F238E27FC236}">
                <a16:creationId xmlns:a16="http://schemas.microsoft.com/office/drawing/2014/main" xmlns="" id="{B36152AB-11C7-EAB2-C08B-2AEDC90654A3}"/>
              </a:ext>
            </a:extLst>
          </p:cNvPr>
          <p:cNvSpPr txBox="1"/>
          <p:nvPr/>
        </p:nvSpPr>
        <p:spPr>
          <a:xfrm>
            <a:off x="623970" y="1831799"/>
            <a:ext cx="10441160" cy="2031325"/>
          </a:xfrm>
          <a:prstGeom prst="rect">
            <a:avLst/>
          </a:prstGeom>
          <a:noFill/>
        </p:spPr>
        <p:txBody>
          <a:bodyPr wrap="square" rtlCol="0">
            <a:spAutoFit/>
          </a:bodyPr>
          <a:lstStyle/>
          <a:p>
            <a:r>
              <a:rPr lang="it-IT" dirty="0">
                <a:latin typeface="+mn-lt"/>
              </a:rPr>
              <a:t>Timing schedulato di circa 10-12 minuti</a:t>
            </a:r>
          </a:p>
          <a:p>
            <a:endParaRPr lang="it-IT" dirty="0">
              <a:latin typeface="+mn-lt"/>
            </a:endParaRPr>
          </a:p>
          <a:p>
            <a:r>
              <a:rPr lang="it-IT" dirty="0">
                <a:latin typeface="+mn-lt"/>
              </a:rPr>
              <a:t>Utilizzo di strumenti ad alta definizione con sistemi di magnificazione virtuale</a:t>
            </a:r>
          </a:p>
          <a:p>
            <a:endParaRPr lang="it-IT" dirty="0">
              <a:latin typeface="+mn-lt"/>
            </a:endParaRPr>
          </a:p>
          <a:p>
            <a:r>
              <a:rPr lang="it-IT" dirty="0">
                <a:latin typeface="+mn-lt"/>
              </a:rPr>
              <a:t>Corretta sedazione (paziente bariatrico necessita molto spesso di un supporto anestesiologico)</a:t>
            </a:r>
          </a:p>
          <a:p>
            <a:endParaRPr lang="it-IT" dirty="0">
              <a:latin typeface="+mn-lt"/>
            </a:endParaRPr>
          </a:p>
          <a:p>
            <a:r>
              <a:rPr lang="it-IT" dirty="0">
                <a:latin typeface="+mn-lt"/>
              </a:rPr>
              <a:t>Utilizzo di protocolli e classificazioni standardizzate</a:t>
            </a:r>
          </a:p>
        </p:txBody>
      </p:sp>
      <p:sp>
        <p:nvSpPr>
          <p:cNvPr id="7" name="Rettangolo con angoli arrotondati 6">
            <a:extLst>
              <a:ext uri="{FF2B5EF4-FFF2-40B4-BE49-F238E27FC236}">
                <a16:creationId xmlns:a16="http://schemas.microsoft.com/office/drawing/2014/main" xmlns="" id="{9A15D325-2EC4-D740-7294-B460E3DCD23E}"/>
              </a:ext>
            </a:extLst>
          </p:cNvPr>
          <p:cNvSpPr/>
          <p:nvPr/>
        </p:nvSpPr>
        <p:spPr>
          <a:xfrm>
            <a:off x="551384" y="1124744"/>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t>Diagnostica</a:t>
            </a:r>
            <a:r>
              <a:rPr lang="en-US" sz="2000" b="1" dirty="0"/>
              <a:t>: EGDS di </a:t>
            </a:r>
            <a:r>
              <a:rPr lang="en-US" sz="2000" b="1" dirty="0" err="1"/>
              <a:t>qualità</a:t>
            </a:r>
            <a:endParaRPr lang="en-US" sz="2000" b="1" dirty="0">
              <a:effectLst/>
            </a:endParaRPr>
          </a:p>
        </p:txBody>
      </p:sp>
      <p:pic>
        <p:nvPicPr>
          <p:cNvPr id="5" name="Immagine 4">
            <a:extLst>
              <a:ext uri="{FF2B5EF4-FFF2-40B4-BE49-F238E27FC236}">
                <a16:creationId xmlns:a16="http://schemas.microsoft.com/office/drawing/2014/main" xmlns="" id="{B666DCD4-C61B-C019-7515-B1823A0A2F11}"/>
              </a:ext>
            </a:extLst>
          </p:cNvPr>
          <p:cNvPicPr>
            <a:picLocks noChangeAspect="1"/>
          </p:cNvPicPr>
          <p:nvPr/>
        </p:nvPicPr>
        <p:blipFill>
          <a:blip r:embed="rId3"/>
          <a:srcRect b="13562"/>
          <a:stretch/>
        </p:blipFill>
        <p:spPr>
          <a:xfrm>
            <a:off x="2279576" y="3863124"/>
            <a:ext cx="8065440" cy="2647113"/>
          </a:xfrm>
          <a:prstGeom prst="rect">
            <a:avLst/>
          </a:prstGeom>
        </p:spPr>
      </p:pic>
      <p:sp>
        <p:nvSpPr>
          <p:cNvPr id="9" name="CasellaDiTesto 8">
            <a:extLst>
              <a:ext uri="{FF2B5EF4-FFF2-40B4-BE49-F238E27FC236}">
                <a16:creationId xmlns:a16="http://schemas.microsoft.com/office/drawing/2014/main" xmlns="" id="{97214554-42B1-161C-41C7-40F77F331695}"/>
              </a:ext>
            </a:extLst>
          </p:cNvPr>
          <p:cNvSpPr txBox="1"/>
          <p:nvPr/>
        </p:nvSpPr>
        <p:spPr>
          <a:xfrm>
            <a:off x="119336" y="6510238"/>
            <a:ext cx="5976664" cy="307777"/>
          </a:xfrm>
          <a:prstGeom prst="rect">
            <a:avLst/>
          </a:prstGeom>
          <a:noFill/>
        </p:spPr>
        <p:txBody>
          <a:bodyPr wrap="square" rtlCol="0">
            <a:spAutoFit/>
          </a:bodyPr>
          <a:lstStyle/>
          <a:p>
            <a:r>
              <a:rPr lang="it-IT" sz="1400" dirty="0" err="1">
                <a:latin typeface="+mn-lt"/>
              </a:rPr>
              <a:t>Nagula</a:t>
            </a:r>
            <a:r>
              <a:rPr lang="it-IT" sz="1400" dirty="0">
                <a:latin typeface="+mn-lt"/>
              </a:rPr>
              <a:t> S et al, </a:t>
            </a:r>
            <a:r>
              <a:rPr lang="en-US" sz="1400" dirty="0">
                <a:latin typeface="+mn-lt"/>
              </a:rPr>
              <a:t>Clinical Gastroenterology and Hepatology 2024;22:933–943</a:t>
            </a:r>
            <a:endParaRPr lang="it-IT" sz="1400" dirty="0">
              <a:latin typeface="+mn-lt"/>
            </a:endParaRPr>
          </a:p>
        </p:txBody>
      </p:sp>
    </p:spTree>
    <p:extLst>
      <p:ext uri="{BB962C8B-B14F-4D97-AF65-F5344CB8AC3E}">
        <p14:creationId xmlns:p14="http://schemas.microsoft.com/office/powerpoint/2010/main" xmlns="" val="21971181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C7949E-E3F4-E305-8608-145A444351FE}"/>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xmlns="" id="{D989EEE9-C85C-123B-8BD8-0EC4DDBB21A8}"/>
              </a:ext>
            </a:extLst>
          </p:cNvPr>
          <p:cNvPicPr>
            <a:picLocks noChangeAspect="1"/>
          </p:cNvPicPr>
          <p:nvPr/>
        </p:nvPicPr>
        <p:blipFill>
          <a:blip r:embed="rId3"/>
          <a:stretch>
            <a:fillRect/>
          </a:stretch>
        </p:blipFill>
        <p:spPr>
          <a:xfrm>
            <a:off x="1956810" y="1684620"/>
            <a:ext cx="8278380" cy="4629796"/>
          </a:xfrm>
          <a:prstGeom prst="rect">
            <a:avLst/>
          </a:prstGeom>
        </p:spPr>
      </p:pic>
      <p:sp>
        <p:nvSpPr>
          <p:cNvPr id="5" name="TextBox 8">
            <a:extLst>
              <a:ext uri="{FF2B5EF4-FFF2-40B4-BE49-F238E27FC236}">
                <a16:creationId xmlns:a16="http://schemas.microsoft.com/office/drawing/2014/main" xmlns="" id="{8863B3BE-A347-181B-01FA-1E4E314524A3}"/>
              </a:ext>
            </a:extLst>
          </p:cNvPr>
          <p:cNvSpPr txBox="1">
            <a:spLocks noChangeArrowheads="1"/>
          </p:cNvSpPr>
          <p:nvPr/>
        </p:nvSpPr>
        <p:spPr bwMode="auto">
          <a:xfrm>
            <a:off x="0" y="6519446"/>
            <a:ext cx="38071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s-ES" sz="1600" dirty="0" err="1"/>
              <a:t>Toniolo</a:t>
            </a:r>
            <a:r>
              <a:rPr lang="es-ES" sz="1600" dirty="0"/>
              <a:t> I et al, </a:t>
            </a:r>
            <a:r>
              <a:rPr lang="es-ES" sz="1600" dirty="0" err="1"/>
              <a:t>Bioengineering</a:t>
            </a:r>
            <a:r>
              <a:rPr lang="es-ES" sz="1600" dirty="0"/>
              <a:t> </a:t>
            </a:r>
            <a:r>
              <a:rPr lang="es-ES" sz="1600" dirty="0" err="1"/>
              <a:t>Dec</a:t>
            </a:r>
            <a:r>
              <a:rPr lang="es-ES" sz="1600" dirty="0"/>
              <a:t> 2020</a:t>
            </a:r>
          </a:p>
        </p:txBody>
      </p:sp>
      <p:sp>
        <p:nvSpPr>
          <p:cNvPr id="2" name="Segnaposto numero diapositiva 1">
            <a:extLst>
              <a:ext uri="{FF2B5EF4-FFF2-40B4-BE49-F238E27FC236}">
                <a16:creationId xmlns:a16="http://schemas.microsoft.com/office/drawing/2014/main" xmlns="" id="{75B304A7-B148-4806-1F56-B1706F348262}"/>
              </a:ext>
            </a:extLst>
          </p:cNvPr>
          <p:cNvSpPr>
            <a:spLocks noGrp="1"/>
          </p:cNvSpPr>
          <p:nvPr>
            <p:ph type="sldNum" sz="quarter" idx="12"/>
          </p:nvPr>
        </p:nvSpPr>
        <p:spPr/>
        <p:txBody>
          <a:bodyPr/>
          <a:lstStyle/>
          <a:p>
            <a:fld id="{12469910-41CC-45EB-A389-BFD2EE6C4D77}" type="slidenum">
              <a:rPr lang="it-IT" smtClean="0"/>
              <a:pPr/>
              <a:t>40</a:t>
            </a:fld>
            <a:endParaRPr lang="it-IT"/>
          </a:p>
        </p:txBody>
      </p:sp>
      <p:sp>
        <p:nvSpPr>
          <p:cNvPr id="7" name="Rectangle 5">
            <a:extLst>
              <a:ext uri="{FF2B5EF4-FFF2-40B4-BE49-F238E27FC236}">
                <a16:creationId xmlns:a16="http://schemas.microsoft.com/office/drawing/2014/main" xmlns="" id="{34F1AB0F-5EEE-38F2-4165-F19DED55D3A8}"/>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Post-LSG anatomy</a:t>
            </a:r>
          </a:p>
        </p:txBody>
      </p:sp>
      <p:sp>
        <p:nvSpPr>
          <p:cNvPr id="9" name="Freccia in giù 8">
            <a:extLst>
              <a:ext uri="{FF2B5EF4-FFF2-40B4-BE49-F238E27FC236}">
                <a16:creationId xmlns:a16="http://schemas.microsoft.com/office/drawing/2014/main" xmlns="" id="{F0001ECF-1EF0-1BF1-B8F3-A9AE08E43496}"/>
              </a:ext>
            </a:extLst>
          </p:cNvPr>
          <p:cNvSpPr/>
          <p:nvPr/>
        </p:nvSpPr>
        <p:spPr>
          <a:xfrm>
            <a:off x="4367808" y="1052736"/>
            <a:ext cx="792088" cy="79208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9425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xmlns="" id="{B6049500-8DE6-8996-3059-B008F57F2B11}"/>
              </a:ext>
            </a:extLst>
          </p:cNvPr>
          <p:cNvSpPr txBox="1">
            <a:spLocks noChangeArrowheads="1"/>
          </p:cNvSpPr>
          <p:nvPr/>
        </p:nvSpPr>
        <p:spPr bwMode="auto">
          <a:xfrm>
            <a:off x="0" y="6519446"/>
            <a:ext cx="380713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s-ES" sz="1600" dirty="0" err="1"/>
              <a:t>Toniolo</a:t>
            </a:r>
            <a:r>
              <a:rPr lang="es-ES" sz="1600" dirty="0"/>
              <a:t> I et al, </a:t>
            </a:r>
            <a:r>
              <a:rPr lang="es-ES" sz="1600" dirty="0" err="1"/>
              <a:t>Bioengineering</a:t>
            </a:r>
            <a:r>
              <a:rPr lang="es-ES" sz="1600" dirty="0"/>
              <a:t> </a:t>
            </a:r>
            <a:r>
              <a:rPr lang="es-ES" sz="1600" dirty="0" err="1"/>
              <a:t>Dec</a:t>
            </a:r>
            <a:r>
              <a:rPr lang="es-ES" sz="1600" dirty="0"/>
              <a:t> 2020</a:t>
            </a:r>
          </a:p>
        </p:txBody>
      </p:sp>
      <p:pic>
        <p:nvPicPr>
          <p:cNvPr id="3" name="Immagine 2">
            <a:extLst>
              <a:ext uri="{FF2B5EF4-FFF2-40B4-BE49-F238E27FC236}">
                <a16:creationId xmlns:a16="http://schemas.microsoft.com/office/drawing/2014/main" xmlns="" id="{722D33EB-B04F-7F8E-AC62-603414345D4D}"/>
              </a:ext>
            </a:extLst>
          </p:cNvPr>
          <p:cNvPicPr>
            <a:picLocks noChangeAspect="1"/>
          </p:cNvPicPr>
          <p:nvPr/>
        </p:nvPicPr>
        <p:blipFill>
          <a:blip r:embed="rId2"/>
          <a:stretch>
            <a:fillRect/>
          </a:stretch>
        </p:blipFill>
        <p:spPr>
          <a:xfrm>
            <a:off x="1385933" y="1021129"/>
            <a:ext cx="9262871" cy="5263244"/>
          </a:xfrm>
          <a:prstGeom prst="rect">
            <a:avLst/>
          </a:prstGeom>
        </p:spPr>
      </p:pic>
      <p:sp>
        <p:nvSpPr>
          <p:cNvPr id="2" name="Segnaposto numero diapositiva 1">
            <a:extLst>
              <a:ext uri="{FF2B5EF4-FFF2-40B4-BE49-F238E27FC236}">
                <a16:creationId xmlns:a16="http://schemas.microsoft.com/office/drawing/2014/main" xmlns="" id="{921460CF-1083-CA3E-203E-065A6D03006D}"/>
              </a:ext>
            </a:extLst>
          </p:cNvPr>
          <p:cNvSpPr>
            <a:spLocks noGrp="1"/>
          </p:cNvSpPr>
          <p:nvPr>
            <p:ph type="sldNum" sz="quarter" idx="12"/>
          </p:nvPr>
        </p:nvSpPr>
        <p:spPr/>
        <p:txBody>
          <a:bodyPr/>
          <a:lstStyle/>
          <a:p>
            <a:fld id="{12469910-41CC-45EB-A389-BFD2EE6C4D77}" type="slidenum">
              <a:rPr lang="it-IT" smtClean="0"/>
              <a:pPr/>
              <a:t>41</a:t>
            </a:fld>
            <a:endParaRPr lang="it-IT"/>
          </a:p>
        </p:txBody>
      </p:sp>
      <p:sp>
        <p:nvSpPr>
          <p:cNvPr id="4" name="Rettangolo 3">
            <a:extLst>
              <a:ext uri="{FF2B5EF4-FFF2-40B4-BE49-F238E27FC236}">
                <a16:creationId xmlns:a16="http://schemas.microsoft.com/office/drawing/2014/main" xmlns="" id="{18ADE763-913D-279E-4ADF-429ECE0FC92F}"/>
              </a:ext>
            </a:extLst>
          </p:cNvPr>
          <p:cNvSpPr/>
          <p:nvPr/>
        </p:nvSpPr>
        <p:spPr>
          <a:xfrm>
            <a:off x="5701553" y="1367758"/>
            <a:ext cx="2243738" cy="36960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ctangle 5">
            <a:extLst>
              <a:ext uri="{FF2B5EF4-FFF2-40B4-BE49-F238E27FC236}">
                <a16:creationId xmlns:a16="http://schemas.microsoft.com/office/drawing/2014/main" xmlns="" id="{E87329DB-3553-73BC-03EF-2985A3C68E2A}"/>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Post-LSG anatomy</a:t>
            </a:r>
          </a:p>
        </p:txBody>
      </p:sp>
    </p:spTree>
    <p:extLst>
      <p:ext uri="{BB962C8B-B14F-4D97-AF65-F5344CB8AC3E}">
        <p14:creationId xmlns:p14="http://schemas.microsoft.com/office/powerpoint/2010/main" xmlns="" val="36374244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8">
            <a:extLst>
              <a:ext uri="{FF2B5EF4-FFF2-40B4-BE49-F238E27FC236}">
                <a16:creationId xmlns:a16="http://schemas.microsoft.com/office/drawing/2014/main" xmlns="" id="{F96C1372-75C6-4690-95A2-62D0D8D90E0F}"/>
              </a:ext>
            </a:extLst>
          </p:cNvPr>
          <p:cNvSpPr txBox="1">
            <a:spLocks noChangeArrowheads="1"/>
          </p:cNvSpPr>
          <p:nvPr/>
        </p:nvSpPr>
        <p:spPr bwMode="auto">
          <a:xfrm>
            <a:off x="0" y="6519446"/>
            <a:ext cx="328808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s-ES" sz="1600" dirty="0" err="1"/>
              <a:t>Coupaye</a:t>
            </a:r>
            <a:r>
              <a:rPr lang="es-ES" sz="1600" dirty="0"/>
              <a:t> M et al, </a:t>
            </a:r>
            <a:r>
              <a:rPr lang="es-ES" sz="1600" dirty="0" err="1"/>
              <a:t>Obes</a:t>
            </a:r>
            <a:r>
              <a:rPr lang="es-ES" sz="1600" dirty="0"/>
              <a:t> </a:t>
            </a:r>
            <a:r>
              <a:rPr lang="es-ES" sz="1600" dirty="0" err="1"/>
              <a:t>Surg</a:t>
            </a:r>
            <a:r>
              <a:rPr lang="es-ES" sz="1600" dirty="0"/>
              <a:t> 2020</a:t>
            </a:r>
          </a:p>
        </p:txBody>
      </p:sp>
      <p:pic>
        <p:nvPicPr>
          <p:cNvPr id="7" name="Immagine 6">
            <a:extLst>
              <a:ext uri="{FF2B5EF4-FFF2-40B4-BE49-F238E27FC236}">
                <a16:creationId xmlns:a16="http://schemas.microsoft.com/office/drawing/2014/main" xmlns="" id="{CBB97AFA-F65C-1653-2D21-67BB7D63C4B7}"/>
              </a:ext>
            </a:extLst>
          </p:cNvPr>
          <p:cNvPicPr>
            <a:picLocks noChangeAspect="1"/>
          </p:cNvPicPr>
          <p:nvPr/>
        </p:nvPicPr>
        <p:blipFill>
          <a:blip r:embed="rId2"/>
          <a:stretch>
            <a:fillRect/>
          </a:stretch>
        </p:blipFill>
        <p:spPr>
          <a:xfrm>
            <a:off x="1415141" y="1139246"/>
            <a:ext cx="9361717" cy="4804354"/>
          </a:xfrm>
          <a:prstGeom prst="rect">
            <a:avLst/>
          </a:prstGeom>
        </p:spPr>
      </p:pic>
      <p:sp>
        <p:nvSpPr>
          <p:cNvPr id="2" name="Segnaposto numero diapositiva 1">
            <a:extLst>
              <a:ext uri="{FF2B5EF4-FFF2-40B4-BE49-F238E27FC236}">
                <a16:creationId xmlns:a16="http://schemas.microsoft.com/office/drawing/2014/main" xmlns="" id="{538FE4D3-A7E7-5068-8B30-561CBBCCD028}"/>
              </a:ext>
            </a:extLst>
          </p:cNvPr>
          <p:cNvSpPr>
            <a:spLocks noGrp="1"/>
          </p:cNvSpPr>
          <p:nvPr>
            <p:ph type="sldNum" sz="quarter" idx="12"/>
          </p:nvPr>
        </p:nvSpPr>
        <p:spPr/>
        <p:txBody>
          <a:bodyPr/>
          <a:lstStyle/>
          <a:p>
            <a:fld id="{12469910-41CC-45EB-A389-BFD2EE6C4D77}" type="slidenum">
              <a:rPr lang="it-IT" smtClean="0"/>
              <a:pPr/>
              <a:t>42</a:t>
            </a:fld>
            <a:endParaRPr lang="it-IT"/>
          </a:p>
        </p:txBody>
      </p:sp>
      <p:sp>
        <p:nvSpPr>
          <p:cNvPr id="3" name="Rectangle 5">
            <a:extLst>
              <a:ext uri="{FF2B5EF4-FFF2-40B4-BE49-F238E27FC236}">
                <a16:creationId xmlns:a16="http://schemas.microsoft.com/office/drawing/2014/main" xmlns="" id="{E3A91EFB-83F1-D4FF-F5EF-5AF98F4B01C7}"/>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Regular anatomy</a:t>
            </a:r>
          </a:p>
        </p:txBody>
      </p:sp>
    </p:spTree>
    <p:extLst>
      <p:ext uri="{BB962C8B-B14F-4D97-AF65-F5344CB8AC3E}">
        <p14:creationId xmlns:p14="http://schemas.microsoft.com/office/powerpoint/2010/main" xmlns="" val="10127521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1813EBF3-EAB9-B1D7-4583-2E52D529F2F2}"/>
              </a:ext>
            </a:extLst>
          </p:cNvPr>
          <p:cNvPicPr>
            <a:picLocks noChangeAspect="1"/>
          </p:cNvPicPr>
          <p:nvPr/>
        </p:nvPicPr>
        <p:blipFill>
          <a:blip r:embed="rId3"/>
          <a:stretch>
            <a:fillRect/>
          </a:stretch>
        </p:blipFill>
        <p:spPr>
          <a:xfrm>
            <a:off x="568314" y="1604693"/>
            <a:ext cx="10081274" cy="5134934"/>
          </a:xfrm>
          <a:prstGeom prst="rect">
            <a:avLst/>
          </a:prstGeom>
          <a:noFill/>
        </p:spPr>
      </p:pic>
      <p:sp>
        <p:nvSpPr>
          <p:cNvPr id="4" name="TextBox 8">
            <a:extLst>
              <a:ext uri="{FF2B5EF4-FFF2-40B4-BE49-F238E27FC236}">
                <a16:creationId xmlns:a16="http://schemas.microsoft.com/office/drawing/2014/main" xmlns="" id="{57E0F9EF-93B2-A7F5-285F-C2D7AF60DA4E}"/>
              </a:ext>
            </a:extLst>
          </p:cNvPr>
          <p:cNvSpPr txBox="1">
            <a:spLocks noChangeArrowheads="1"/>
          </p:cNvSpPr>
          <p:nvPr/>
        </p:nvSpPr>
        <p:spPr bwMode="auto">
          <a:xfrm>
            <a:off x="0" y="6519446"/>
            <a:ext cx="286649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None/>
            </a:pPr>
            <a:r>
              <a:rPr lang="es-ES" sz="1600" dirty="0" err="1"/>
              <a:t>Mion</a:t>
            </a:r>
            <a:r>
              <a:rPr lang="es-ES" sz="1600" dirty="0"/>
              <a:t> F et al, </a:t>
            </a:r>
            <a:r>
              <a:rPr lang="es-ES" sz="1600" dirty="0" err="1"/>
              <a:t>Obes</a:t>
            </a:r>
            <a:r>
              <a:rPr lang="es-ES" sz="1600" dirty="0"/>
              <a:t> </a:t>
            </a:r>
            <a:r>
              <a:rPr lang="es-ES" sz="1600" dirty="0" err="1"/>
              <a:t>Surg</a:t>
            </a:r>
            <a:r>
              <a:rPr lang="es-ES" sz="1600" dirty="0"/>
              <a:t> 2016</a:t>
            </a:r>
          </a:p>
        </p:txBody>
      </p:sp>
      <p:sp>
        <p:nvSpPr>
          <p:cNvPr id="2" name="Segnaposto numero diapositiva 1">
            <a:extLst>
              <a:ext uri="{FF2B5EF4-FFF2-40B4-BE49-F238E27FC236}">
                <a16:creationId xmlns:a16="http://schemas.microsoft.com/office/drawing/2014/main" xmlns="" id="{11C7AD81-E60F-746D-5E63-ABB3A06429F8}"/>
              </a:ext>
            </a:extLst>
          </p:cNvPr>
          <p:cNvSpPr>
            <a:spLocks noGrp="1"/>
          </p:cNvSpPr>
          <p:nvPr>
            <p:ph type="sldNum" sz="quarter" idx="12"/>
          </p:nvPr>
        </p:nvSpPr>
        <p:spPr/>
        <p:txBody>
          <a:bodyPr/>
          <a:lstStyle/>
          <a:p>
            <a:fld id="{12469910-41CC-45EB-A389-BFD2EE6C4D77}" type="slidenum">
              <a:rPr lang="it-IT" smtClean="0"/>
              <a:pPr/>
              <a:t>43</a:t>
            </a:fld>
            <a:endParaRPr lang="it-IT"/>
          </a:p>
        </p:txBody>
      </p:sp>
      <p:sp>
        <p:nvSpPr>
          <p:cNvPr id="6" name="Rectangle 5">
            <a:extLst>
              <a:ext uri="{FF2B5EF4-FFF2-40B4-BE49-F238E27FC236}">
                <a16:creationId xmlns:a16="http://schemas.microsoft.com/office/drawing/2014/main" xmlns="" id="{D696FAD3-5DA9-F485-14A7-696023D08550}"/>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Post-LSG anatomy</a:t>
            </a:r>
          </a:p>
        </p:txBody>
      </p:sp>
      <p:sp>
        <p:nvSpPr>
          <p:cNvPr id="5" name="Rettangolo con angoli arrotondati 4">
            <a:extLst>
              <a:ext uri="{FF2B5EF4-FFF2-40B4-BE49-F238E27FC236}">
                <a16:creationId xmlns:a16="http://schemas.microsoft.com/office/drawing/2014/main" xmlns="" id="{FC633446-925C-4C0A-63C6-C3710009FA01}"/>
              </a:ext>
            </a:extLst>
          </p:cNvPr>
          <p:cNvSpPr/>
          <p:nvPr/>
        </p:nvSpPr>
        <p:spPr>
          <a:xfrm>
            <a:off x="695400" y="973514"/>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ffectLst/>
              </a:rPr>
              <a:t>Altered manometry</a:t>
            </a:r>
          </a:p>
        </p:txBody>
      </p:sp>
    </p:spTree>
    <p:extLst>
      <p:ext uri="{BB962C8B-B14F-4D97-AF65-F5344CB8AC3E}">
        <p14:creationId xmlns:p14="http://schemas.microsoft.com/office/powerpoint/2010/main" xmlns="" val="199686119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1C57CEA-F563-8EE9-77B1-F37F6E7CE748}"/>
              </a:ext>
            </a:extLst>
          </p:cNvPr>
          <p:cNvSpPr>
            <a:spLocks noGrp="1"/>
          </p:cNvSpPr>
          <p:nvPr>
            <p:ph type="sldNum" sz="quarter" idx="12"/>
          </p:nvPr>
        </p:nvSpPr>
        <p:spPr/>
        <p:txBody>
          <a:bodyPr/>
          <a:lstStyle/>
          <a:p>
            <a:fld id="{7FDF1F86-AE1C-4382-919C-5BAA71888841}" type="slidenum">
              <a:rPr lang="en-US" altLang="it-IT" smtClean="0"/>
              <a:pPr/>
              <a:t>44</a:t>
            </a:fld>
            <a:endParaRPr lang="en-US" altLang="it-IT"/>
          </a:p>
        </p:txBody>
      </p:sp>
      <p:sp>
        <p:nvSpPr>
          <p:cNvPr id="4" name="AutoShape 2" descr="Sticker senza etichetta">
            <a:extLst>
              <a:ext uri="{FF2B5EF4-FFF2-40B4-BE49-F238E27FC236}">
                <a16:creationId xmlns:a16="http://schemas.microsoft.com/office/drawing/2014/main" xmlns="" id="{E972030B-3CA8-33A5-20A4-A0E027D8B318}"/>
              </a:ext>
            </a:extLst>
          </p:cNvPr>
          <p:cNvSpPr>
            <a:spLocks noChangeAspect="1" noChangeArrowheads="1"/>
          </p:cNvSpPr>
          <p:nvPr/>
        </p:nvSpPr>
        <p:spPr bwMode="auto">
          <a:xfrm>
            <a:off x="5159896" y="3276600"/>
            <a:ext cx="1088504" cy="1088504"/>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4" descr="Sticker senza etichetta">
            <a:extLst>
              <a:ext uri="{FF2B5EF4-FFF2-40B4-BE49-F238E27FC236}">
                <a16:creationId xmlns:a16="http://schemas.microsoft.com/office/drawing/2014/main" xmlns="" id="{D555B154-F09C-8F14-9212-98832917ADA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3" name="Immagine 12" descr="Immagine che contiene arte&#10;&#10;Il contenuto generato dall'IA potrebbe non essere corretto.">
            <a:extLst>
              <a:ext uri="{FF2B5EF4-FFF2-40B4-BE49-F238E27FC236}">
                <a16:creationId xmlns:a16="http://schemas.microsoft.com/office/drawing/2014/main" xmlns="" id="{937317A6-4482-C561-802D-F7C0D8FF8A7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602441" y="-99392"/>
            <a:ext cx="1458641" cy="1482105"/>
          </a:xfrm>
          <a:prstGeom prst="rect">
            <a:avLst/>
          </a:prstGeom>
        </p:spPr>
      </p:pic>
      <p:sp>
        <p:nvSpPr>
          <p:cNvPr id="14" name="Rectangle 5">
            <a:extLst>
              <a:ext uri="{FF2B5EF4-FFF2-40B4-BE49-F238E27FC236}">
                <a16:creationId xmlns:a16="http://schemas.microsoft.com/office/drawing/2014/main" xmlns="" id="{97B3D3F2-D3CB-67B3-E45D-36370C75F37F}"/>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Barrett esophagus after LSG</a:t>
            </a:r>
          </a:p>
        </p:txBody>
      </p:sp>
      <p:pic>
        <p:nvPicPr>
          <p:cNvPr id="15" name="Immagine 14">
            <a:extLst>
              <a:ext uri="{FF2B5EF4-FFF2-40B4-BE49-F238E27FC236}">
                <a16:creationId xmlns:a16="http://schemas.microsoft.com/office/drawing/2014/main" xmlns="" id="{453967D6-D6BA-78B4-EFE9-A85B55CF8F8C}"/>
              </a:ext>
            </a:extLst>
          </p:cNvPr>
          <p:cNvPicPr>
            <a:picLocks noChangeAspect="1"/>
          </p:cNvPicPr>
          <p:nvPr/>
        </p:nvPicPr>
        <p:blipFill>
          <a:blip r:embed="rId3"/>
          <a:stretch>
            <a:fillRect/>
          </a:stretch>
        </p:blipFill>
        <p:spPr>
          <a:xfrm>
            <a:off x="0" y="1382713"/>
            <a:ext cx="8453493" cy="4469663"/>
          </a:xfrm>
          <a:prstGeom prst="rect">
            <a:avLst/>
          </a:prstGeom>
        </p:spPr>
      </p:pic>
      <p:sp>
        <p:nvSpPr>
          <p:cNvPr id="16" name="CasellaDiTesto 15">
            <a:extLst>
              <a:ext uri="{FF2B5EF4-FFF2-40B4-BE49-F238E27FC236}">
                <a16:creationId xmlns:a16="http://schemas.microsoft.com/office/drawing/2014/main" xmlns="" id="{FD8FD07B-F05D-9D3B-F768-FB9443FCEC3D}"/>
              </a:ext>
            </a:extLst>
          </p:cNvPr>
          <p:cNvSpPr txBox="1"/>
          <p:nvPr/>
        </p:nvSpPr>
        <p:spPr>
          <a:xfrm>
            <a:off x="8610600" y="2399437"/>
            <a:ext cx="3450482" cy="2862322"/>
          </a:xfrm>
          <a:prstGeom prst="rect">
            <a:avLst/>
          </a:prstGeom>
          <a:noFill/>
        </p:spPr>
        <p:txBody>
          <a:bodyPr wrap="square" rtlCol="0">
            <a:spAutoFit/>
          </a:bodyPr>
          <a:lstStyle/>
          <a:p>
            <a:r>
              <a:rPr lang="it-IT" dirty="0">
                <a:latin typeface="+mn-lt"/>
              </a:rPr>
              <a:t>10 studi, 680 pazienti</a:t>
            </a:r>
          </a:p>
          <a:p>
            <a:endParaRPr lang="it-IT" dirty="0">
              <a:latin typeface="+mn-lt"/>
            </a:endParaRPr>
          </a:p>
          <a:p>
            <a:r>
              <a:rPr lang="it-IT" dirty="0">
                <a:latin typeface="+mn-lt"/>
              </a:rPr>
              <a:t>EGDS di controllo a 6 mesi dall’intervento</a:t>
            </a:r>
          </a:p>
          <a:p>
            <a:endParaRPr lang="it-IT" dirty="0">
              <a:latin typeface="+mn-lt"/>
            </a:endParaRPr>
          </a:p>
          <a:p>
            <a:pPr marL="285750" indent="-285750">
              <a:buFont typeface="Arial" panose="020B0604020202020204" pitchFamily="34" charset="0"/>
              <a:buChar char="•"/>
            </a:pPr>
            <a:r>
              <a:rPr lang="it-IT" dirty="0">
                <a:latin typeface="+mn-lt"/>
              </a:rPr>
              <a:t>11,6% prevalenza stimata di BE (non associata a sintomi GERD)</a:t>
            </a:r>
          </a:p>
          <a:p>
            <a:pPr marL="285750" indent="-285750">
              <a:buFont typeface="Arial" panose="020B0604020202020204" pitchFamily="34" charset="0"/>
              <a:buChar char="•"/>
            </a:pPr>
            <a:r>
              <a:rPr lang="it-IT" dirty="0">
                <a:latin typeface="+mn-lt"/>
              </a:rPr>
              <a:t>45% tasso di GERD de novo</a:t>
            </a:r>
          </a:p>
          <a:p>
            <a:pPr marL="285750" indent="-285750">
              <a:buFont typeface="Arial" panose="020B0604020202020204" pitchFamily="34" charset="0"/>
              <a:buChar char="•"/>
            </a:pPr>
            <a:r>
              <a:rPr lang="it-IT" dirty="0">
                <a:latin typeface="+mn-lt"/>
              </a:rPr>
              <a:t>13% aumento annuale del rischio di esofagite post SG</a:t>
            </a:r>
          </a:p>
        </p:txBody>
      </p:sp>
      <p:sp>
        <p:nvSpPr>
          <p:cNvPr id="17" name="CasellaDiTesto 16">
            <a:extLst>
              <a:ext uri="{FF2B5EF4-FFF2-40B4-BE49-F238E27FC236}">
                <a16:creationId xmlns:a16="http://schemas.microsoft.com/office/drawing/2014/main" xmlns="" id="{AA87A256-1362-1223-5688-6BA9C7604141}"/>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Qumseya</a:t>
            </a:r>
            <a:r>
              <a:rPr lang="it-IT" sz="1400" dirty="0">
                <a:latin typeface="+mn-lt"/>
              </a:rPr>
              <a:t> BJ et al, </a:t>
            </a:r>
            <a:r>
              <a:rPr lang="it-IT" sz="1400" b="0" i="0" dirty="0" err="1">
                <a:solidFill>
                  <a:srgbClr val="212121"/>
                </a:solidFill>
                <a:effectLst/>
                <a:latin typeface="BlinkMacSystemFont"/>
              </a:rPr>
              <a:t>Gastrointest</a:t>
            </a:r>
            <a:r>
              <a:rPr lang="it-IT" sz="1400" b="0" i="0" dirty="0">
                <a:solidFill>
                  <a:srgbClr val="212121"/>
                </a:solidFill>
                <a:effectLst/>
                <a:latin typeface="BlinkMacSystemFont"/>
              </a:rPr>
              <a:t> </a:t>
            </a:r>
            <a:r>
              <a:rPr lang="it-IT" sz="1400" b="0" i="0" dirty="0" err="1">
                <a:solidFill>
                  <a:srgbClr val="212121"/>
                </a:solidFill>
                <a:effectLst/>
                <a:latin typeface="BlinkMacSystemFont"/>
              </a:rPr>
              <a:t>Endosc</a:t>
            </a:r>
            <a:r>
              <a:rPr lang="it-IT" sz="1400" b="0" i="0" dirty="0">
                <a:solidFill>
                  <a:srgbClr val="212121"/>
                </a:solidFill>
                <a:effectLst/>
                <a:latin typeface="BlinkMacSystemFont"/>
              </a:rPr>
              <a:t>. 2021 </a:t>
            </a:r>
            <a:r>
              <a:rPr lang="it-IT" sz="1400" b="0" i="0" dirty="0" err="1">
                <a:solidFill>
                  <a:srgbClr val="212121"/>
                </a:solidFill>
                <a:effectLst/>
                <a:latin typeface="BlinkMacSystemFont"/>
              </a:rPr>
              <a:t>Feb</a:t>
            </a:r>
            <a:endParaRPr lang="it-IT" sz="1400" dirty="0">
              <a:latin typeface="+mn-lt"/>
            </a:endParaRPr>
          </a:p>
        </p:txBody>
      </p:sp>
    </p:spTree>
    <p:extLst>
      <p:ext uri="{BB962C8B-B14F-4D97-AF65-F5344CB8AC3E}">
        <p14:creationId xmlns:p14="http://schemas.microsoft.com/office/powerpoint/2010/main" xmlns="" val="2075732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BAF6F39A-34B6-34B6-E7D8-CE5B52F44373}"/>
              </a:ext>
            </a:extLst>
          </p:cNvPr>
          <p:cNvSpPr>
            <a:spLocks noGrp="1"/>
          </p:cNvSpPr>
          <p:nvPr>
            <p:ph type="sldNum" sz="quarter" idx="12"/>
          </p:nvPr>
        </p:nvSpPr>
        <p:spPr/>
        <p:txBody>
          <a:bodyPr/>
          <a:lstStyle/>
          <a:p>
            <a:fld id="{7FDF1F86-AE1C-4382-919C-5BAA71888841}" type="slidenum">
              <a:rPr lang="en-US" altLang="it-IT" smtClean="0"/>
              <a:pPr/>
              <a:t>45</a:t>
            </a:fld>
            <a:endParaRPr lang="en-US" altLang="it-IT"/>
          </a:p>
        </p:txBody>
      </p:sp>
      <p:pic>
        <p:nvPicPr>
          <p:cNvPr id="4" name="Immagine 3">
            <a:extLst>
              <a:ext uri="{FF2B5EF4-FFF2-40B4-BE49-F238E27FC236}">
                <a16:creationId xmlns:a16="http://schemas.microsoft.com/office/drawing/2014/main" xmlns="" id="{94611AD8-D315-8C2A-4A79-A18A1126E4BE}"/>
              </a:ext>
            </a:extLst>
          </p:cNvPr>
          <p:cNvPicPr>
            <a:picLocks noChangeAspect="1"/>
          </p:cNvPicPr>
          <p:nvPr/>
        </p:nvPicPr>
        <p:blipFill>
          <a:blip r:embed="rId2"/>
          <a:stretch>
            <a:fillRect/>
          </a:stretch>
        </p:blipFill>
        <p:spPr>
          <a:xfrm>
            <a:off x="2208458" y="908720"/>
            <a:ext cx="7775083" cy="5698278"/>
          </a:xfrm>
          <a:prstGeom prst="rect">
            <a:avLst/>
          </a:prstGeom>
        </p:spPr>
      </p:pic>
      <p:sp>
        <p:nvSpPr>
          <p:cNvPr id="5" name="Rectangle 5">
            <a:extLst>
              <a:ext uri="{FF2B5EF4-FFF2-40B4-BE49-F238E27FC236}">
                <a16:creationId xmlns:a16="http://schemas.microsoft.com/office/drawing/2014/main" xmlns="" id="{A367DC7C-D8EF-2F2F-2CF9-CCC32F8C3987}"/>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Barrett esophagus after LSG</a:t>
            </a:r>
          </a:p>
        </p:txBody>
      </p:sp>
      <p:sp>
        <p:nvSpPr>
          <p:cNvPr id="6" name="CasellaDiTesto 5">
            <a:extLst>
              <a:ext uri="{FF2B5EF4-FFF2-40B4-BE49-F238E27FC236}">
                <a16:creationId xmlns:a16="http://schemas.microsoft.com/office/drawing/2014/main" xmlns="" id="{61BB3DEE-92D0-6D00-87BB-F2BAB883ABC0}"/>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Qumseya</a:t>
            </a:r>
            <a:r>
              <a:rPr lang="it-IT" sz="1400" dirty="0">
                <a:latin typeface="+mn-lt"/>
              </a:rPr>
              <a:t> BJ et al, </a:t>
            </a:r>
            <a:r>
              <a:rPr lang="it-IT" sz="1400" b="0" i="0" dirty="0" err="1">
                <a:solidFill>
                  <a:srgbClr val="212121"/>
                </a:solidFill>
                <a:effectLst/>
                <a:latin typeface="BlinkMacSystemFont"/>
              </a:rPr>
              <a:t>Gastrointest</a:t>
            </a:r>
            <a:r>
              <a:rPr lang="it-IT" sz="1400" b="0" i="0" dirty="0">
                <a:solidFill>
                  <a:srgbClr val="212121"/>
                </a:solidFill>
                <a:effectLst/>
                <a:latin typeface="BlinkMacSystemFont"/>
              </a:rPr>
              <a:t> </a:t>
            </a:r>
            <a:r>
              <a:rPr lang="it-IT" sz="1400" b="0" i="0" dirty="0" err="1">
                <a:solidFill>
                  <a:srgbClr val="212121"/>
                </a:solidFill>
                <a:effectLst/>
                <a:latin typeface="BlinkMacSystemFont"/>
              </a:rPr>
              <a:t>Endosc</a:t>
            </a:r>
            <a:r>
              <a:rPr lang="it-IT" sz="1400" b="0" i="0" dirty="0">
                <a:solidFill>
                  <a:srgbClr val="212121"/>
                </a:solidFill>
                <a:effectLst/>
                <a:latin typeface="BlinkMacSystemFont"/>
              </a:rPr>
              <a:t>. 2021 </a:t>
            </a:r>
            <a:r>
              <a:rPr lang="it-IT" sz="1400" b="0" i="0" dirty="0" err="1">
                <a:solidFill>
                  <a:srgbClr val="212121"/>
                </a:solidFill>
                <a:effectLst/>
                <a:latin typeface="BlinkMacSystemFont"/>
              </a:rPr>
              <a:t>Feb</a:t>
            </a:r>
            <a:endParaRPr lang="it-IT" sz="1400" dirty="0">
              <a:latin typeface="+mn-lt"/>
            </a:endParaRPr>
          </a:p>
        </p:txBody>
      </p:sp>
    </p:spTree>
    <p:extLst>
      <p:ext uri="{BB962C8B-B14F-4D97-AF65-F5344CB8AC3E}">
        <p14:creationId xmlns:p14="http://schemas.microsoft.com/office/powerpoint/2010/main" xmlns="" val="903621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6C6FCFF3-E310-8F8A-6630-3E1D2A856076}"/>
              </a:ext>
            </a:extLst>
          </p:cNvPr>
          <p:cNvSpPr>
            <a:spLocks noGrp="1"/>
          </p:cNvSpPr>
          <p:nvPr>
            <p:ph type="sldNum" sz="quarter" idx="12"/>
          </p:nvPr>
        </p:nvSpPr>
        <p:spPr/>
        <p:txBody>
          <a:bodyPr/>
          <a:lstStyle/>
          <a:p>
            <a:fld id="{7FDF1F86-AE1C-4382-919C-5BAA71888841}" type="slidenum">
              <a:rPr lang="en-US" altLang="it-IT" smtClean="0"/>
              <a:pPr/>
              <a:t>46</a:t>
            </a:fld>
            <a:endParaRPr lang="en-US" altLang="it-IT"/>
          </a:p>
        </p:txBody>
      </p:sp>
      <p:sp>
        <p:nvSpPr>
          <p:cNvPr id="4" name="CasellaDiTesto 3">
            <a:extLst>
              <a:ext uri="{FF2B5EF4-FFF2-40B4-BE49-F238E27FC236}">
                <a16:creationId xmlns:a16="http://schemas.microsoft.com/office/drawing/2014/main" xmlns="" id="{DEE4A49F-98A4-DD96-F516-7E737C45EBC1}"/>
              </a:ext>
            </a:extLst>
          </p:cNvPr>
          <p:cNvSpPr txBox="1"/>
          <p:nvPr/>
        </p:nvSpPr>
        <p:spPr>
          <a:xfrm>
            <a:off x="957757" y="1338249"/>
            <a:ext cx="9942917" cy="1200329"/>
          </a:xfrm>
          <a:prstGeom prst="rect">
            <a:avLst/>
          </a:prstGeom>
          <a:noFill/>
        </p:spPr>
        <p:txBody>
          <a:bodyPr wrap="square">
            <a:spAutoFit/>
          </a:bodyPr>
          <a:lstStyle/>
          <a:p>
            <a:pPr marL="285750" indent="-285750" algn="just">
              <a:buFont typeface="Arial" panose="020B0604020202020204" pitchFamily="34" charset="0"/>
              <a:buChar char="•"/>
            </a:pPr>
            <a:r>
              <a:rPr lang="en-US" sz="1800" b="0" i="0" u="none" strike="noStrike" baseline="0" dirty="0">
                <a:solidFill>
                  <a:srgbClr val="000000"/>
                </a:solidFill>
                <a:latin typeface="+mn-lt"/>
              </a:rPr>
              <a:t>According to the Bariatric Outcomes Longitudinal Database, LRYGB is more effective than other weight loss procedures in reducing GERD symptoms. </a:t>
            </a:r>
          </a:p>
          <a:p>
            <a:pPr marL="285750" indent="-285750" algn="just">
              <a:buFont typeface="Arial" panose="020B0604020202020204" pitchFamily="34" charset="0"/>
              <a:buChar char="•"/>
            </a:pPr>
            <a:r>
              <a:rPr lang="en-US" sz="1800" b="0" i="0" u="none" strike="noStrike" baseline="0" dirty="0">
                <a:solidFill>
                  <a:srgbClr val="000000"/>
                </a:solidFill>
                <a:latin typeface="+mn-lt"/>
              </a:rPr>
              <a:t>5-year outcomes of combined data from two randomized clinical trials (SLEEVEPASS and SM-BOSS) revealed that around 8% of patients undergoing SG necessitated conversion to RYGB </a:t>
            </a:r>
            <a:r>
              <a:rPr lang="it-IT" sz="1800" b="0" i="0" u="none" strike="noStrike" baseline="0" dirty="0">
                <a:solidFill>
                  <a:srgbClr val="000000"/>
                </a:solidFill>
                <a:latin typeface="+mn-lt"/>
              </a:rPr>
              <a:t>due to GERD.</a:t>
            </a:r>
            <a:endParaRPr lang="it-IT" dirty="0">
              <a:latin typeface="+mn-lt"/>
            </a:endParaRPr>
          </a:p>
        </p:txBody>
      </p:sp>
      <p:sp>
        <p:nvSpPr>
          <p:cNvPr id="3" name="Rectangle 5">
            <a:extLst>
              <a:ext uri="{FF2B5EF4-FFF2-40B4-BE49-F238E27FC236}">
                <a16:creationId xmlns:a16="http://schemas.microsoft.com/office/drawing/2014/main" xmlns="" id="{C95A1A77-F268-A8D7-EA64-3F2CA6FBC740}"/>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Post-LSG anatomy</a:t>
            </a:r>
          </a:p>
        </p:txBody>
      </p:sp>
      <p:pic>
        <p:nvPicPr>
          <p:cNvPr id="7" name="Immagine 6">
            <a:extLst>
              <a:ext uri="{FF2B5EF4-FFF2-40B4-BE49-F238E27FC236}">
                <a16:creationId xmlns:a16="http://schemas.microsoft.com/office/drawing/2014/main" xmlns="" id="{E432490A-A2E5-783F-B65C-B1DA7B459A71}"/>
              </a:ext>
            </a:extLst>
          </p:cNvPr>
          <p:cNvPicPr>
            <a:picLocks noChangeAspect="1"/>
          </p:cNvPicPr>
          <p:nvPr/>
        </p:nvPicPr>
        <p:blipFill>
          <a:blip r:embed="rId3"/>
          <a:stretch>
            <a:fillRect/>
          </a:stretch>
        </p:blipFill>
        <p:spPr>
          <a:xfrm>
            <a:off x="839416" y="2753746"/>
            <a:ext cx="10031225" cy="3172268"/>
          </a:xfrm>
          <a:prstGeom prst="rect">
            <a:avLst/>
          </a:prstGeom>
        </p:spPr>
      </p:pic>
      <p:sp>
        <p:nvSpPr>
          <p:cNvPr id="8" name="CasellaDiTesto 7">
            <a:extLst>
              <a:ext uri="{FF2B5EF4-FFF2-40B4-BE49-F238E27FC236}">
                <a16:creationId xmlns:a16="http://schemas.microsoft.com/office/drawing/2014/main" xmlns="" id="{4B944A44-8F23-B583-CD8D-0AEA85112830}"/>
              </a:ext>
            </a:extLst>
          </p:cNvPr>
          <p:cNvSpPr txBox="1"/>
          <p:nvPr/>
        </p:nvSpPr>
        <p:spPr>
          <a:xfrm>
            <a:off x="119336" y="6510238"/>
            <a:ext cx="4680520" cy="307777"/>
          </a:xfrm>
          <a:prstGeom prst="rect">
            <a:avLst/>
          </a:prstGeom>
          <a:noFill/>
        </p:spPr>
        <p:txBody>
          <a:bodyPr wrap="square" rtlCol="0">
            <a:spAutoFit/>
          </a:bodyPr>
          <a:lstStyle/>
          <a:p>
            <a:r>
              <a:rPr lang="it-IT" sz="1400" b="0" i="0" u="none" strike="noStrike" baseline="0" dirty="0" err="1">
                <a:latin typeface="STIX-Regular"/>
              </a:rPr>
              <a:t>Wolnerhanssen</a:t>
            </a:r>
            <a:r>
              <a:rPr lang="it-IT" sz="1400" b="0" i="0" u="none" strike="noStrike" baseline="0" dirty="0">
                <a:latin typeface="STIX-Regular"/>
              </a:rPr>
              <a:t> BK </a:t>
            </a:r>
            <a:r>
              <a:rPr lang="it-IT" sz="1400" dirty="0">
                <a:latin typeface="+mn-lt"/>
              </a:rPr>
              <a:t>et al, </a:t>
            </a:r>
            <a:r>
              <a:rPr lang="pt-BR" sz="1400" b="0" i="0" u="none" strike="noStrike" baseline="0" dirty="0">
                <a:latin typeface="STIX-Regular"/>
              </a:rPr>
              <a:t>Br J Surg 108(1):49–57</a:t>
            </a:r>
            <a:endParaRPr lang="it-IT" sz="1400" dirty="0"/>
          </a:p>
        </p:txBody>
      </p:sp>
    </p:spTree>
    <p:extLst>
      <p:ext uri="{BB962C8B-B14F-4D97-AF65-F5344CB8AC3E}">
        <p14:creationId xmlns:p14="http://schemas.microsoft.com/office/powerpoint/2010/main" xmlns="" val="42082759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AC11FF9-F793-2108-8657-B355767A2ABA}"/>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8C8ADB2D-C3C6-8017-46EB-501CCD75F602}"/>
              </a:ext>
            </a:extLst>
          </p:cNvPr>
          <p:cNvSpPr>
            <a:spLocks noGrp="1"/>
          </p:cNvSpPr>
          <p:nvPr>
            <p:ph type="sldNum" sz="quarter" idx="12"/>
          </p:nvPr>
        </p:nvSpPr>
        <p:spPr/>
        <p:txBody>
          <a:bodyPr/>
          <a:lstStyle/>
          <a:p>
            <a:fld id="{7FDF1F86-AE1C-4382-919C-5BAA71888841}" type="slidenum">
              <a:rPr lang="en-US" altLang="it-IT" smtClean="0"/>
              <a:pPr/>
              <a:t>47</a:t>
            </a:fld>
            <a:endParaRPr lang="en-US" altLang="it-IT"/>
          </a:p>
        </p:txBody>
      </p:sp>
      <p:sp>
        <p:nvSpPr>
          <p:cNvPr id="5" name="Rectangle 5">
            <a:extLst>
              <a:ext uri="{FF2B5EF4-FFF2-40B4-BE49-F238E27FC236}">
                <a16:creationId xmlns:a16="http://schemas.microsoft.com/office/drawing/2014/main" xmlns="" id="{6A1B57CB-67BD-7C90-8A8F-0FE6A602C686}"/>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
        <p:nvSpPr>
          <p:cNvPr id="6" name="CasellaDiTesto 5">
            <a:extLst>
              <a:ext uri="{FF2B5EF4-FFF2-40B4-BE49-F238E27FC236}">
                <a16:creationId xmlns:a16="http://schemas.microsoft.com/office/drawing/2014/main" xmlns="" id="{C8EF3ADC-B448-C9CF-F2DD-DC8B0B17F311}"/>
              </a:ext>
            </a:extLst>
          </p:cNvPr>
          <p:cNvSpPr txBox="1"/>
          <p:nvPr/>
        </p:nvSpPr>
        <p:spPr>
          <a:xfrm>
            <a:off x="119336" y="6510238"/>
            <a:ext cx="6408712" cy="307777"/>
          </a:xfrm>
          <a:prstGeom prst="rect">
            <a:avLst/>
          </a:prstGeom>
          <a:noFill/>
        </p:spPr>
        <p:txBody>
          <a:bodyPr wrap="square" rtlCol="0">
            <a:spAutoFit/>
          </a:bodyPr>
          <a:lstStyle/>
          <a:p>
            <a:pPr algn="l"/>
            <a:r>
              <a:rPr lang="it-IT" sz="1400" b="0" i="0" u="none" strike="noStrike" baseline="0" dirty="0">
                <a:solidFill>
                  <a:srgbClr val="000000"/>
                </a:solidFill>
                <a:latin typeface="Janson Text LT"/>
              </a:rPr>
              <a:t>Saarinen T </a:t>
            </a:r>
            <a:r>
              <a:rPr lang="en-US" sz="1400" dirty="0">
                <a:latin typeface="+mn-lt"/>
              </a:rPr>
              <a:t>et al. </a:t>
            </a:r>
            <a:r>
              <a:rPr lang="it-IT" sz="1400" b="0" i="0" u="none" strike="noStrike" baseline="0" dirty="0" err="1">
                <a:solidFill>
                  <a:srgbClr val="211D1E"/>
                </a:solidFill>
                <a:latin typeface="Janson Text LT"/>
              </a:rPr>
              <a:t>Surg</a:t>
            </a:r>
            <a:r>
              <a:rPr lang="it-IT" sz="1400" b="0" i="0" u="none" strike="noStrike" baseline="0" dirty="0">
                <a:solidFill>
                  <a:srgbClr val="211D1E"/>
                </a:solidFill>
                <a:latin typeface="Janson Text LT"/>
              </a:rPr>
              <a:t> </a:t>
            </a:r>
            <a:r>
              <a:rPr lang="it-IT" sz="1400" b="0" i="0" u="none" strike="noStrike" baseline="0" dirty="0" err="1">
                <a:solidFill>
                  <a:srgbClr val="211D1E"/>
                </a:solidFill>
                <a:latin typeface="Janson Text LT"/>
              </a:rPr>
              <a:t>Obes</a:t>
            </a:r>
            <a:r>
              <a:rPr lang="it-IT" sz="1400" b="0" i="0" u="none" strike="noStrike" baseline="0" dirty="0">
                <a:solidFill>
                  <a:srgbClr val="211D1E"/>
                </a:solidFill>
                <a:latin typeface="Janson Text LT"/>
              </a:rPr>
              <a:t> </a:t>
            </a:r>
            <a:r>
              <a:rPr lang="it-IT" sz="1400" b="0" i="0" u="none" strike="noStrike" baseline="0" dirty="0" err="1">
                <a:solidFill>
                  <a:srgbClr val="211D1E"/>
                </a:solidFill>
                <a:latin typeface="Janson Text LT"/>
              </a:rPr>
              <a:t>Relat</a:t>
            </a:r>
            <a:r>
              <a:rPr lang="it-IT" sz="1400" b="0" i="0" u="none" strike="noStrike" baseline="0" dirty="0">
                <a:solidFill>
                  <a:srgbClr val="211D1E"/>
                </a:solidFill>
                <a:latin typeface="Janson Text LT"/>
              </a:rPr>
              <a:t> </a:t>
            </a:r>
            <a:r>
              <a:rPr lang="it-IT" sz="1400" b="0" i="0" u="none" strike="noStrike" baseline="0" dirty="0" err="1">
                <a:solidFill>
                  <a:srgbClr val="211D1E"/>
                </a:solidFill>
                <a:latin typeface="Janson Text LT"/>
              </a:rPr>
              <a:t>Dis</a:t>
            </a:r>
            <a:r>
              <a:rPr lang="it-IT" sz="1400" b="0" i="0" u="none" strike="noStrike" baseline="0" dirty="0">
                <a:solidFill>
                  <a:srgbClr val="211D1E"/>
                </a:solidFill>
                <a:latin typeface="Janson Text LT"/>
              </a:rPr>
              <a:t> 2018;14:757-62</a:t>
            </a:r>
            <a:endParaRPr lang="it-IT" sz="1400" dirty="0">
              <a:latin typeface="+mn-lt"/>
            </a:endParaRPr>
          </a:p>
        </p:txBody>
      </p:sp>
      <p:sp>
        <p:nvSpPr>
          <p:cNvPr id="7" name="Rettangolo 6">
            <a:extLst>
              <a:ext uri="{FF2B5EF4-FFF2-40B4-BE49-F238E27FC236}">
                <a16:creationId xmlns:a16="http://schemas.microsoft.com/office/drawing/2014/main" xmlns="" id="{BE7662F5-3002-C686-2641-C3FEF8E9D410}"/>
              </a:ext>
            </a:extLst>
          </p:cNvPr>
          <p:cNvSpPr/>
          <p:nvPr/>
        </p:nvSpPr>
        <p:spPr>
          <a:xfrm>
            <a:off x="551383" y="4941168"/>
            <a:ext cx="11449271" cy="8291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err="1"/>
              <a:t>Conclusion</a:t>
            </a:r>
            <a:r>
              <a:rPr lang="it-IT" sz="1600" dirty="0"/>
              <a:t>: </a:t>
            </a:r>
            <a:r>
              <a:rPr lang="en-US" sz="1600" dirty="0"/>
              <a:t>Based on our study with a large, comprehensive cohort, we conclude that a preoperative EGD is indicated before SG, but it is not necessary before RYGB for asymptomatic patients without any risk factors for gastric pathology (family history of gastric cancer; H. pylori infection; usage of NSAIDs; smoking, age &gt;50 ; chronic kidney ,heart ,or lung disease). </a:t>
            </a:r>
          </a:p>
        </p:txBody>
      </p:sp>
      <p:sp>
        <p:nvSpPr>
          <p:cNvPr id="8" name="CasellaDiTesto 7">
            <a:extLst>
              <a:ext uri="{FF2B5EF4-FFF2-40B4-BE49-F238E27FC236}">
                <a16:creationId xmlns:a16="http://schemas.microsoft.com/office/drawing/2014/main" xmlns="" id="{81A4856D-1981-D9F0-4463-1EA2C8B4AE99}"/>
              </a:ext>
            </a:extLst>
          </p:cNvPr>
          <p:cNvSpPr txBox="1"/>
          <p:nvPr/>
        </p:nvSpPr>
        <p:spPr>
          <a:xfrm>
            <a:off x="1631503" y="2636912"/>
            <a:ext cx="9289032" cy="646331"/>
          </a:xfrm>
          <a:prstGeom prst="rect">
            <a:avLst/>
          </a:prstGeom>
          <a:noFill/>
        </p:spPr>
        <p:txBody>
          <a:bodyPr wrap="square">
            <a:spAutoFit/>
          </a:bodyPr>
          <a:lstStyle/>
          <a:p>
            <a:r>
              <a:rPr lang="en-US" b="0" i="0" dirty="0">
                <a:effectLst/>
                <a:latin typeface="Times New Roman" panose="02020603050405020304" pitchFamily="18" charset="0"/>
              </a:rPr>
              <a:t>Thirteen (3.2%) patients had their planned sleeve gastrectomy switched to a laparoscopic gastric bypass procedure (LGBP) because of findings of gastroesophageal reflux disease (GERD)</a:t>
            </a:r>
            <a:endParaRPr lang="it-IT" dirty="0"/>
          </a:p>
        </p:txBody>
      </p:sp>
    </p:spTree>
    <p:extLst>
      <p:ext uri="{BB962C8B-B14F-4D97-AF65-F5344CB8AC3E}">
        <p14:creationId xmlns:p14="http://schemas.microsoft.com/office/powerpoint/2010/main" xmlns="" val="1150936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3E94642A-50F2-C278-847B-84378A9B1409}"/>
              </a:ext>
            </a:extLst>
          </p:cNvPr>
          <p:cNvSpPr>
            <a:spLocks noGrp="1"/>
          </p:cNvSpPr>
          <p:nvPr>
            <p:ph type="sldNum" sz="quarter" idx="12"/>
          </p:nvPr>
        </p:nvSpPr>
        <p:spPr/>
        <p:txBody>
          <a:bodyPr/>
          <a:lstStyle/>
          <a:p>
            <a:fld id="{7FDF1F86-AE1C-4382-919C-5BAA71888841}" type="slidenum">
              <a:rPr lang="en-US" altLang="it-IT" smtClean="0"/>
              <a:pPr/>
              <a:t>48</a:t>
            </a:fld>
            <a:endParaRPr lang="en-US" altLang="it-IT"/>
          </a:p>
        </p:txBody>
      </p:sp>
      <p:sp>
        <p:nvSpPr>
          <p:cNvPr id="4" name="CasellaDiTesto 3">
            <a:extLst>
              <a:ext uri="{FF2B5EF4-FFF2-40B4-BE49-F238E27FC236}">
                <a16:creationId xmlns:a16="http://schemas.microsoft.com/office/drawing/2014/main" xmlns="" id="{C8BD9254-A818-4F33-077A-C13D0845C141}"/>
              </a:ext>
            </a:extLst>
          </p:cNvPr>
          <p:cNvSpPr txBox="1"/>
          <p:nvPr/>
        </p:nvSpPr>
        <p:spPr>
          <a:xfrm>
            <a:off x="179888" y="4825910"/>
            <a:ext cx="12025336" cy="369332"/>
          </a:xfrm>
          <a:prstGeom prst="rect">
            <a:avLst/>
          </a:prstGeom>
          <a:noFill/>
        </p:spPr>
        <p:txBody>
          <a:bodyPr wrap="square">
            <a:spAutoFit/>
          </a:bodyPr>
          <a:lstStyle/>
          <a:p>
            <a:r>
              <a:rPr lang="en-US" dirty="0"/>
              <a:t>New-onset GERD was significantly lower in the ESG group compared with the SG group (1.9% vs 14.5%, P &lt;.05). </a:t>
            </a:r>
            <a:endParaRPr lang="it-IT" dirty="0"/>
          </a:p>
        </p:txBody>
      </p:sp>
      <p:sp>
        <p:nvSpPr>
          <p:cNvPr id="5" name="Rectangle 5">
            <a:extLst>
              <a:ext uri="{FF2B5EF4-FFF2-40B4-BE49-F238E27FC236}">
                <a16:creationId xmlns:a16="http://schemas.microsoft.com/office/drawing/2014/main" xmlns="" id="{BCC996D6-C56E-6D3B-76E8-A5340D692E11}"/>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General (future?) consideration</a:t>
            </a:r>
          </a:p>
        </p:txBody>
      </p:sp>
      <p:pic>
        <p:nvPicPr>
          <p:cNvPr id="3074" name="Picture 2">
            <a:extLst>
              <a:ext uri="{FF2B5EF4-FFF2-40B4-BE49-F238E27FC236}">
                <a16:creationId xmlns:a16="http://schemas.microsoft.com/office/drawing/2014/main" xmlns="" id="{85D8C579-B865-F6AB-E6BC-1E8E11D13BA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224" y="1157074"/>
            <a:ext cx="12192000" cy="331152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asellaDiTesto 5">
            <a:extLst>
              <a:ext uri="{FF2B5EF4-FFF2-40B4-BE49-F238E27FC236}">
                <a16:creationId xmlns:a16="http://schemas.microsoft.com/office/drawing/2014/main" xmlns="" id="{03EB293F-51AC-0F61-6924-3AF633DBDE4C}"/>
              </a:ext>
            </a:extLst>
          </p:cNvPr>
          <p:cNvSpPr txBox="1"/>
          <p:nvPr/>
        </p:nvSpPr>
        <p:spPr>
          <a:xfrm>
            <a:off x="119336" y="6510238"/>
            <a:ext cx="4680520" cy="307777"/>
          </a:xfrm>
          <a:prstGeom prst="rect">
            <a:avLst/>
          </a:prstGeom>
          <a:noFill/>
        </p:spPr>
        <p:txBody>
          <a:bodyPr wrap="square" rtlCol="0">
            <a:spAutoFit/>
          </a:bodyPr>
          <a:lstStyle/>
          <a:p>
            <a:r>
              <a:rPr lang="it-IT" sz="1400" dirty="0">
                <a:latin typeface="+mn-lt"/>
              </a:rPr>
              <a:t>Fayad L et al, </a:t>
            </a:r>
            <a:r>
              <a:rPr lang="it-IT" sz="1400" dirty="0" err="1">
                <a:latin typeface="+mn-lt"/>
              </a:rPr>
              <a:t>Gastrointestinal</a:t>
            </a:r>
            <a:r>
              <a:rPr lang="it-IT" sz="1400" dirty="0">
                <a:latin typeface="+mn-lt"/>
              </a:rPr>
              <a:t> </a:t>
            </a:r>
            <a:r>
              <a:rPr lang="it-IT" sz="1400" dirty="0" err="1">
                <a:latin typeface="+mn-lt"/>
              </a:rPr>
              <a:t>Endoscopy</a:t>
            </a:r>
            <a:r>
              <a:rPr lang="it-IT" sz="1400" dirty="0">
                <a:latin typeface="+mn-lt"/>
              </a:rPr>
              <a:t>. </a:t>
            </a:r>
            <a:r>
              <a:rPr lang="it-IT" sz="1400" dirty="0" err="1">
                <a:latin typeface="+mn-lt"/>
              </a:rPr>
              <a:t>Apr</a:t>
            </a:r>
            <a:r>
              <a:rPr lang="it-IT" sz="1400">
                <a:latin typeface="+mn-lt"/>
              </a:rPr>
              <a:t> 2019</a:t>
            </a:r>
            <a:endParaRPr lang="it-IT" sz="1400" dirty="0">
              <a:latin typeface="+mn-lt"/>
            </a:endParaRPr>
          </a:p>
        </p:txBody>
      </p:sp>
    </p:spTree>
    <p:extLst>
      <p:ext uri="{BB962C8B-B14F-4D97-AF65-F5344CB8AC3E}">
        <p14:creationId xmlns:p14="http://schemas.microsoft.com/office/powerpoint/2010/main" xmlns="" val="8055928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F0EC93A-2EE8-133D-807D-10492BB8B900}"/>
            </a:ext>
          </a:extLst>
        </p:cNvPr>
        <p:cNvGrpSpPr/>
        <p:nvPr/>
      </p:nvGrpSpPr>
      <p:grpSpPr>
        <a:xfrm>
          <a:off x="0" y="0"/>
          <a:ext cx="0" cy="0"/>
          <a:chOff x="0" y="0"/>
          <a:chExt cx="0" cy="0"/>
        </a:xfrm>
      </p:grpSpPr>
      <p:sp>
        <p:nvSpPr>
          <p:cNvPr id="14338" name="Slide Number Placeholder 3">
            <a:extLst>
              <a:ext uri="{FF2B5EF4-FFF2-40B4-BE49-F238E27FC236}">
                <a16:creationId xmlns:a16="http://schemas.microsoft.com/office/drawing/2014/main" xmlns="" id="{27F98800-402D-6046-EAC8-B5AA7CCFB42D}"/>
              </a:ext>
            </a:extLst>
          </p:cNvPr>
          <p:cNvSpPr>
            <a:spLocks noGrp="1"/>
          </p:cNvSpPr>
          <p:nvPr>
            <p:ph type="sldNum" sz="quarter" idx="12"/>
          </p:nvPr>
        </p:nvSpPr>
        <p:spPr>
          <a:noFill/>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292F95CC-9580-475C-8788-135906D91BBF}" type="slidenum">
              <a:rPr lang="en-US" sz="1400" noProof="0">
                <a:solidFill>
                  <a:srgbClr val="FFFFFF"/>
                </a:solidFill>
              </a:rPr>
              <a:pPr>
                <a:spcBef>
                  <a:spcPct val="0"/>
                </a:spcBef>
                <a:buFontTx/>
                <a:buNone/>
              </a:pPr>
              <a:t>49</a:t>
            </a:fld>
            <a:endParaRPr lang="en-US" sz="1400" noProof="0" dirty="0">
              <a:solidFill>
                <a:srgbClr val="FFFFFF"/>
              </a:solidFill>
            </a:endParaRPr>
          </a:p>
        </p:txBody>
      </p:sp>
      <p:sp>
        <p:nvSpPr>
          <p:cNvPr id="14339" name="Slide Number Placeholder 3">
            <a:extLst>
              <a:ext uri="{FF2B5EF4-FFF2-40B4-BE49-F238E27FC236}">
                <a16:creationId xmlns:a16="http://schemas.microsoft.com/office/drawing/2014/main" xmlns="" id="{0F4BF09A-6A7A-7EA4-95AD-24D8A7D95800}"/>
              </a:ext>
            </a:extLst>
          </p:cNvPr>
          <p:cNvSpPr txBox="1">
            <a:spLocks noGrp="1"/>
          </p:cNvSpPr>
          <p:nvPr/>
        </p:nvSpPr>
        <p:spPr bwMode="auto">
          <a:xfrm>
            <a:off x="1630364" y="6245225"/>
            <a:ext cx="72072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8A6A6698-2B26-4EC7-AD51-177C4F2BFD7A}" type="slidenum">
              <a:rPr lang="en-US" sz="1400" noProof="0">
                <a:solidFill>
                  <a:srgbClr val="FFFFFF"/>
                </a:solidFill>
              </a:rPr>
              <a:pPr algn="r">
                <a:spcBef>
                  <a:spcPct val="0"/>
                </a:spcBef>
                <a:buFontTx/>
                <a:buNone/>
              </a:pPr>
              <a:t>49</a:t>
            </a:fld>
            <a:endParaRPr lang="en-US" sz="1400" noProof="0" dirty="0">
              <a:solidFill>
                <a:srgbClr val="FFFFFF"/>
              </a:solidFill>
            </a:endParaRPr>
          </a:p>
        </p:txBody>
      </p:sp>
      <p:sp>
        <p:nvSpPr>
          <p:cNvPr id="14340" name="Segnaposto numero diapositiva 3">
            <a:extLst>
              <a:ext uri="{FF2B5EF4-FFF2-40B4-BE49-F238E27FC236}">
                <a16:creationId xmlns:a16="http://schemas.microsoft.com/office/drawing/2014/main" xmlns="" id="{C70C666A-9AC1-542A-92B4-520274B9A29E}"/>
              </a:ext>
            </a:extLst>
          </p:cNvPr>
          <p:cNvSpPr txBox="1">
            <a:spLocks noGrp="1"/>
          </p:cNvSpPr>
          <p:nvPr/>
        </p:nvSpPr>
        <p:spPr bwMode="auto">
          <a:xfrm>
            <a:off x="1630364" y="6245225"/>
            <a:ext cx="720725"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a:spcBef>
                <a:spcPct val="0"/>
              </a:spcBef>
              <a:buFontTx/>
              <a:buNone/>
            </a:pPr>
            <a:fld id="{87D655BB-B08F-4A6A-8A76-FB8F0B52D123}" type="slidenum">
              <a:rPr lang="en-US" sz="1400" noProof="0">
                <a:solidFill>
                  <a:srgbClr val="FFFFFF"/>
                </a:solidFill>
              </a:rPr>
              <a:pPr algn="r">
                <a:spcBef>
                  <a:spcPct val="0"/>
                </a:spcBef>
                <a:buFontTx/>
                <a:buNone/>
              </a:pPr>
              <a:t>49</a:t>
            </a:fld>
            <a:endParaRPr lang="en-US" sz="1400" noProof="0" dirty="0">
              <a:solidFill>
                <a:srgbClr val="FFFFFF"/>
              </a:solidFill>
            </a:endParaRPr>
          </a:p>
        </p:txBody>
      </p:sp>
      <p:sp>
        <p:nvSpPr>
          <p:cNvPr id="14341" name="Text Box 8">
            <a:extLst>
              <a:ext uri="{FF2B5EF4-FFF2-40B4-BE49-F238E27FC236}">
                <a16:creationId xmlns:a16="http://schemas.microsoft.com/office/drawing/2014/main" xmlns="" id="{F3141201-8944-8AD0-8307-4FB59084CA01}"/>
              </a:ext>
            </a:extLst>
          </p:cNvPr>
          <p:cNvSpPr txBox="1">
            <a:spLocks noChangeArrowheads="1"/>
          </p:cNvSpPr>
          <p:nvPr/>
        </p:nvSpPr>
        <p:spPr bwMode="auto">
          <a:xfrm>
            <a:off x="2317750" y="3089276"/>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sz="1800" noProof="0" dirty="0">
              <a:solidFill>
                <a:srgbClr val="002060"/>
              </a:solidFill>
            </a:endParaRPr>
          </a:p>
        </p:txBody>
      </p:sp>
      <p:sp>
        <p:nvSpPr>
          <p:cNvPr id="2" name="Rettangolo con angoli arrotondati 1">
            <a:extLst>
              <a:ext uri="{FF2B5EF4-FFF2-40B4-BE49-F238E27FC236}">
                <a16:creationId xmlns:a16="http://schemas.microsoft.com/office/drawing/2014/main" xmlns="" id="{2697C920-9F17-854E-041B-9CAECD5DE3E4}"/>
              </a:ext>
            </a:extLst>
          </p:cNvPr>
          <p:cNvSpPr/>
          <p:nvPr/>
        </p:nvSpPr>
        <p:spPr>
          <a:xfrm>
            <a:off x="4295800" y="186653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BIG QUESTIONS</a:t>
            </a:r>
          </a:p>
        </p:txBody>
      </p:sp>
      <p:sp>
        <p:nvSpPr>
          <p:cNvPr id="5" name="Rectangle 5">
            <a:extLst>
              <a:ext uri="{FF2B5EF4-FFF2-40B4-BE49-F238E27FC236}">
                <a16:creationId xmlns:a16="http://schemas.microsoft.com/office/drawing/2014/main" xmlns="" id="{CD417F8F-A4E5-49C7-3506-EAEB917265D6}"/>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sz="3600" i="1" noProof="0" dirty="0">
                <a:solidFill>
                  <a:schemeClr val="bg1"/>
                </a:solidFill>
                <a:effectLst>
                  <a:outerShdw blurRad="38100" dist="38100" dir="2700000" algn="tl">
                    <a:srgbClr val="C0C0C0"/>
                  </a:outerShdw>
                </a:effectLst>
              </a:rPr>
              <a:t>Pre-Operative EGD</a:t>
            </a:r>
          </a:p>
        </p:txBody>
      </p:sp>
      <p:sp>
        <p:nvSpPr>
          <p:cNvPr id="3" name="CasellaDiTesto 2">
            <a:extLst>
              <a:ext uri="{FF2B5EF4-FFF2-40B4-BE49-F238E27FC236}">
                <a16:creationId xmlns:a16="http://schemas.microsoft.com/office/drawing/2014/main" xmlns="" id="{F3BC1948-B10E-1836-49D2-31FC1066BFBA}"/>
              </a:ext>
            </a:extLst>
          </p:cNvPr>
          <p:cNvSpPr txBox="1"/>
          <p:nvPr/>
        </p:nvSpPr>
        <p:spPr>
          <a:xfrm>
            <a:off x="1019436" y="2828835"/>
            <a:ext cx="10153128" cy="1200329"/>
          </a:xfrm>
          <a:prstGeom prst="rect">
            <a:avLst/>
          </a:prstGeom>
          <a:noFill/>
        </p:spPr>
        <p:txBody>
          <a:bodyPr wrap="square" rtlCol="0">
            <a:spAutoFit/>
          </a:bodyPr>
          <a:lstStyle/>
          <a:p>
            <a:pPr algn="ctr"/>
            <a:endParaRPr lang="en-US" noProof="0"/>
          </a:p>
          <a:p>
            <a:pPr algn="ctr"/>
            <a:r>
              <a:rPr lang="en-US" noProof="0" dirty="0"/>
              <a:t>Pre-operative upper GI endoscopy modify the subsequent surgery?</a:t>
            </a:r>
          </a:p>
          <a:p>
            <a:pPr algn="ctr"/>
            <a:endParaRPr lang="en-US" noProof="0" dirty="0"/>
          </a:p>
          <a:p>
            <a:pPr algn="ctr"/>
            <a:r>
              <a:rPr lang="en-US" noProof="0" dirty="0"/>
              <a:t>Is necessary to all the patients or just to a selected and restricted bariatric population?</a:t>
            </a:r>
          </a:p>
        </p:txBody>
      </p:sp>
    </p:spTree>
    <p:extLst>
      <p:ext uri="{BB962C8B-B14F-4D97-AF65-F5344CB8AC3E}">
        <p14:creationId xmlns:p14="http://schemas.microsoft.com/office/powerpoint/2010/main" xmlns="" val="285775611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xmlns="" id="{488C122B-4652-3595-B56A-50D1931C8A24}"/>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HOW TO DO IT</a:t>
            </a:r>
          </a:p>
        </p:txBody>
      </p:sp>
      <p:sp>
        <p:nvSpPr>
          <p:cNvPr id="4" name="Rettangolo con angoli arrotondati 3">
            <a:extLst>
              <a:ext uri="{FF2B5EF4-FFF2-40B4-BE49-F238E27FC236}">
                <a16:creationId xmlns:a16="http://schemas.microsoft.com/office/drawing/2014/main" xmlns="" id="{C10BFE81-9FF5-E33A-E200-571704B239B2}"/>
              </a:ext>
            </a:extLst>
          </p:cNvPr>
          <p:cNvSpPr/>
          <p:nvPr/>
        </p:nvSpPr>
        <p:spPr>
          <a:xfrm>
            <a:off x="647363" y="1096086"/>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Esophagus</a:t>
            </a:r>
            <a:endParaRPr lang="en-US" dirty="0">
              <a:effectLst/>
            </a:endParaRPr>
          </a:p>
        </p:txBody>
      </p:sp>
      <p:sp>
        <p:nvSpPr>
          <p:cNvPr id="6" name="CasellaDiTesto 5">
            <a:extLst>
              <a:ext uri="{FF2B5EF4-FFF2-40B4-BE49-F238E27FC236}">
                <a16:creationId xmlns:a16="http://schemas.microsoft.com/office/drawing/2014/main" xmlns="" id="{747E1FD1-EA9D-7EBB-AEDA-FBE2809726A2}"/>
              </a:ext>
            </a:extLst>
          </p:cNvPr>
          <p:cNvSpPr txBox="1"/>
          <p:nvPr/>
        </p:nvSpPr>
        <p:spPr>
          <a:xfrm>
            <a:off x="767408" y="1844824"/>
            <a:ext cx="3528392" cy="2031325"/>
          </a:xfrm>
          <a:prstGeom prst="rect">
            <a:avLst/>
          </a:prstGeom>
          <a:noFill/>
        </p:spPr>
        <p:txBody>
          <a:bodyPr wrap="square" rtlCol="0">
            <a:spAutoFit/>
          </a:bodyPr>
          <a:lstStyle/>
          <a:p>
            <a:r>
              <a:rPr lang="it-IT" dirty="0"/>
              <a:t>Integrità della mucosa</a:t>
            </a:r>
          </a:p>
          <a:p>
            <a:r>
              <a:rPr lang="it-IT" dirty="0"/>
              <a:t>Corretta motilità</a:t>
            </a:r>
          </a:p>
          <a:p>
            <a:r>
              <a:rPr lang="it-IT" dirty="0"/>
              <a:t>Giunzione esofago-gastrica</a:t>
            </a:r>
          </a:p>
          <a:p>
            <a:r>
              <a:rPr lang="it-IT" dirty="0"/>
              <a:t>Giunzione squamo-colonnare</a:t>
            </a:r>
          </a:p>
          <a:p>
            <a:r>
              <a:rPr lang="it-IT" dirty="0"/>
              <a:t>Impronta diaframmatica</a:t>
            </a:r>
          </a:p>
          <a:p>
            <a:endParaRPr lang="it-IT" dirty="0"/>
          </a:p>
          <a:p>
            <a:r>
              <a:rPr lang="it-IT" dirty="0"/>
              <a:t>± biopsie</a:t>
            </a:r>
          </a:p>
        </p:txBody>
      </p:sp>
      <p:pic>
        <p:nvPicPr>
          <p:cNvPr id="5" name="Immagine 4">
            <a:extLst>
              <a:ext uri="{FF2B5EF4-FFF2-40B4-BE49-F238E27FC236}">
                <a16:creationId xmlns:a16="http://schemas.microsoft.com/office/drawing/2014/main" xmlns="" id="{5EF6B113-07EA-017A-73D1-878DC04A5E80}"/>
              </a:ext>
            </a:extLst>
          </p:cNvPr>
          <p:cNvPicPr>
            <a:picLocks noChangeAspect="1"/>
          </p:cNvPicPr>
          <p:nvPr/>
        </p:nvPicPr>
        <p:blipFill>
          <a:blip r:embed="rId2" cstate="print"/>
          <a:stretch>
            <a:fillRect/>
          </a:stretch>
        </p:blipFill>
        <p:spPr>
          <a:xfrm>
            <a:off x="4439816" y="1988840"/>
            <a:ext cx="6821936" cy="3845901"/>
          </a:xfrm>
          <a:prstGeom prst="rect">
            <a:avLst/>
          </a:prstGeom>
        </p:spPr>
      </p:pic>
    </p:spTree>
    <p:extLst>
      <p:ext uri="{BB962C8B-B14F-4D97-AF65-F5344CB8AC3E}">
        <p14:creationId xmlns:p14="http://schemas.microsoft.com/office/powerpoint/2010/main" xmlns="" val="2564089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C644CA6-D01F-C7D1-F6CA-D7A44964017D}"/>
              </a:ext>
            </a:extLst>
          </p:cNvPr>
          <p:cNvSpPr>
            <a:spLocks noGrp="1"/>
          </p:cNvSpPr>
          <p:nvPr>
            <p:ph type="sldNum" sz="quarter" idx="12"/>
          </p:nvPr>
        </p:nvSpPr>
        <p:spPr/>
        <p:txBody>
          <a:bodyPr/>
          <a:lstStyle/>
          <a:p>
            <a:fld id="{7FDF1F86-AE1C-4382-919C-5BAA71888841}" type="slidenum">
              <a:rPr lang="en-GB" noProof="0" smtClean="0"/>
              <a:pPr/>
              <a:t>50</a:t>
            </a:fld>
            <a:endParaRPr lang="en-GB" noProof="0" dirty="0"/>
          </a:p>
        </p:txBody>
      </p:sp>
      <p:sp>
        <p:nvSpPr>
          <p:cNvPr id="4" name="Rectangle 5">
            <a:extLst>
              <a:ext uri="{FF2B5EF4-FFF2-40B4-BE49-F238E27FC236}">
                <a16:creationId xmlns:a16="http://schemas.microsoft.com/office/drawing/2014/main" xmlns="" id="{60700936-EF57-29F9-E1C4-391C802971A9}"/>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GB" sz="3600" i="1" noProof="0" dirty="0">
                <a:solidFill>
                  <a:schemeClr val="bg1"/>
                </a:solidFill>
                <a:effectLst>
                  <a:outerShdw blurRad="38100" dist="38100" dir="2700000" algn="tl">
                    <a:srgbClr val="C0C0C0"/>
                  </a:outerShdw>
                </a:effectLst>
              </a:rPr>
              <a:t>Pre-Operative EGD</a:t>
            </a:r>
          </a:p>
        </p:txBody>
      </p:sp>
      <p:sp>
        <p:nvSpPr>
          <p:cNvPr id="6" name="CasellaDiTesto 5">
            <a:extLst>
              <a:ext uri="{FF2B5EF4-FFF2-40B4-BE49-F238E27FC236}">
                <a16:creationId xmlns:a16="http://schemas.microsoft.com/office/drawing/2014/main" xmlns="" id="{49B772C5-DFAB-C68F-A291-2BDCA7B7CD1D}"/>
              </a:ext>
            </a:extLst>
          </p:cNvPr>
          <p:cNvSpPr txBox="1"/>
          <p:nvPr/>
        </p:nvSpPr>
        <p:spPr>
          <a:xfrm>
            <a:off x="1055440" y="2507265"/>
            <a:ext cx="9937104" cy="1569660"/>
          </a:xfrm>
          <a:prstGeom prst="rect">
            <a:avLst/>
          </a:prstGeom>
          <a:noFill/>
        </p:spPr>
        <p:txBody>
          <a:bodyPr wrap="square">
            <a:spAutoFit/>
          </a:bodyPr>
          <a:lstStyle/>
          <a:p>
            <a:pPr algn="just"/>
            <a:r>
              <a:rPr lang="en-GB" sz="2400" b="0" i="0" u="none" strike="noStrike" baseline="0" noProof="0">
                <a:latin typeface="+mn-lt"/>
              </a:rPr>
              <a:t>Patients with symptoms of GERD, such as heartburn, regurgitation, dysphagia, or any postprandial symptoms that suggest a foregut pathology and/or who chronically use antisecretory medications, should have an upper GI endoscopic evaluation before bariatric surgery.</a:t>
            </a:r>
            <a:endParaRPr lang="en-GB" sz="2400" b="0" i="0" u="none" strike="noStrike" baseline="0" noProof="0">
              <a:solidFill>
                <a:srgbClr val="2197D2"/>
              </a:solidFill>
              <a:latin typeface="+mn-lt"/>
            </a:endParaRPr>
          </a:p>
        </p:txBody>
      </p:sp>
      <p:sp>
        <p:nvSpPr>
          <p:cNvPr id="7" name="CasellaDiTesto 6">
            <a:extLst>
              <a:ext uri="{FF2B5EF4-FFF2-40B4-BE49-F238E27FC236}">
                <a16:creationId xmlns:a16="http://schemas.microsoft.com/office/drawing/2014/main" xmlns="" id="{0D3E1B5F-6B45-8014-8622-74AC0240892D}"/>
              </a:ext>
            </a:extLst>
          </p:cNvPr>
          <p:cNvSpPr txBox="1"/>
          <p:nvPr/>
        </p:nvSpPr>
        <p:spPr>
          <a:xfrm>
            <a:off x="119336" y="6510238"/>
            <a:ext cx="4680520" cy="307777"/>
          </a:xfrm>
          <a:prstGeom prst="rect">
            <a:avLst/>
          </a:prstGeom>
          <a:noFill/>
        </p:spPr>
        <p:txBody>
          <a:bodyPr wrap="square" rtlCol="0">
            <a:spAutoFit/>
          </a:bodyPr>
          <a:lstStyle/>
          <a:p>
            <a:r>
              <a:rPr lang="en-GB" sz="1400" noProof="0" dirty="0">
                <a:latin typeface="+mn-lt"/>
              </a:rPr>
              <a:t>Hampel H et al, Ann Intern Med, 2005</a:t>
            </a:r>
          </a:p>
        </p:txBody>
      </p:sp>
    </p:spTree>
    <p:extLst>
      <p:ext uri="{BB962C8B-B14F-4D97-AF65-F5344CB8AC3E}">
        <p14:creationId xmlns:p14="http://schemas.microsoft.com/office/powerpoint/2010/main" xmlns="" val="3048735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F33697B-D9D7-DE07-BFDE-8E99FFAF507E}"/>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E393B43F-4B82-DE65-F84A-9CEDCA0A9F7C}"/>
              </a:ext>
            </a:extLst>
          </p:cNvPr>
          <p:cNvSpPr>
            <a:spLocks noGrp="1"/>
          </p:cNvSpPr>
          <p:nvPr>
            <p:ph type="sldNum" sz="quarter" idx="12"/>
          </p:nvPr>
        </p:nvSpPr>
        <p:spPr/>
        <p:txBody>
          <a:bodyPr/>
          <a:lstStyle/>
          <a:p>
            <a:fld id="{7FDF1F86-AE1C-4382-919C-5BAA71888841}" type="slidenum">
              <a:rPr lang="en-US" altLang="it-IT" smtClean="0"/>
              <a:pPr/>
              <a:t>51</a:t>
            </a:fld>
            <a:endParaRPr lang="en-US" altLang="it-IT"/>
          </a:p>
        </p:txBody>
      </p:sp>
      <p:sp>
        <p:nvSpPr>
          <p:cNvPr id="4" name="CasellaDiTesto 3">
            <a:extLst>
              <a:ext uri="{FF2B5EF4-FFF2-40B4-BE49-F238E27FC236}">
                <a16:creationId xmlns:a16="http://schemas.microsoft.com/office/drawing/2014/main" xmlns="" id="{40A15F3A-37C4-1DF3-8AA9-D5C7EBA344DD}"/>
              </a:ext>
            </a:extLst>
          </p:cNvPr>
          <p:cNvSpPr txBox="1"/>
          <p:nvPr/>
        </p:nvSpPr>
        <p:spPr>
          <a:xfrm>
            <a:off x="1343472" y="1633779"/>
            <a:ext cx="9653812" cy="646331"/>
          </a:xfrm>
          <a:prstGeom prst="rect">
            <a:avLst/>
          </a:prstGeom>
          <a:noFill/>
        </p:spPr>
        <p:txBody>
          <a:bodyPr wrap="square">
            <a:spAutoFit/>
          </a:bodyPr>
          <a:lstStyle/>
          <a:p>
            <a:r>
              <a:rPr lang="en-US" b="0" i="0" dirty="0">
                <a:effectLst/>
                <a:latin typeface="+mn-lt"/>
              </a:rPr>
              <a:t>Age &gt;55 years and the presence of GERD in the history were associated with an abnormal finding on screening upper endoscopy.</a:t>
            </a:r>
            <a:endParaRPr lang="it-IT" dirty="0">
              <a:latin typeface="+mn-lt"/>
            </a:endParaRPr>
          </a:p>
        </p:txBody>
      </p:sp>
      <p:pic>
        <p:nvPicPr>
          <p:cNvPr id="5" name="Immagine 4">
            <a:extLst>
              <a:ext uri="{FF2B5EF4-FFF2-40B4-BE49-F238E27FC236}">
                <a16:creationId xmlns:a16="http://schemas.microsoft.com/office/drawing/2014/main" xmlns="" id="{A1F0CA1D-2777-353D-67F7-6EDDC326C68A}"/>
              </a:ext>
            </a:extLst>
          </p:cNvPr>
          <p:cNvPicPr>
            <a:picLocks noChangeAspect="1"/>
          </p:cNvPicPr>
          <p:nvPr/>
        </p:nvPicPr>
        <p:blipFill>
          <a:blip r:embed="rId3"/>
          <a:stretch>
            <a:fillRect/>
          </a:stretch>
        </p:blipFill>
        <p:spPr>
          <a:xfrm>
            <a:off x="1199456" y="2737116"/>
            <a:ext cx="9653812" cy="2781607"/>
          </a:xfrm>
          <a:prstGeom prst="rect">
            <a:avLst/>
          </a:prstGeom>
        </p:spPr>
      </p:pic>
      <p:sp>
        <p:nvSpPr>
          <p:cNvPr id="7" name="CasellaDiTesto 6">
            <a:extLst>
              <a:ext uri="{FF2B5EF4-FFF2-40B4-BE49-F238E27FC236}">
                <a16:creationId xmlns:a16="http://schemas.microsoft.com/office/drawing/2014/main" xmlns="" id="{4EB90B59-8B26-A9DD-5088-35B7CAF2C059}"/>
              </a:ext>
            </a:extLst>
          </p:cNvPr>
          <p:cNvSpPr txBox="1"/>
          <p:nvPr/>
        </p:nvSpPr>
        <p:spPr>
          <a:xfrm>
            <a:off x="119336" y="6510238"/>
            <a:ext cx="4680520" cy="307777"/>
          </a:xfrm>
          <a:prstGeom prst="rect">
            <a:avLst/>
          </a:prstGeom>
          <a:noFill/>
        </p:spPr>
        <p:txBody>
          <a:bodyPr wrap="square" rtlCol="0">
            <a:spAutoFit/>
          </a:bodyPr>
          <a:lstStyle/>
          <a:p>
            <a:r>
              <a:rPr lang="it-IT" sz="1400" b="0" i="0" u="none" strike="noStrike" baseline="0" dirty="0">
                <a:solidFill>
                  <a:srgbClr val="000000"/>
                </a:solidFill>
                <a:latin typeface="Janson Text LT"/>
              </a:rPr>
              <a:t>Salama A</a:t>
            </a:r>
            <a:r>
              <a:rPr lang="it-IT" sz="1400" b="0" i="0" u="none" strike="noStrike" baseline="0" dirty="0">
                <a:latin typeface="STIX-Regular"/>
              </a:rPr>
              <a:t> </a:t>
            </a:r>
            <a:r>
              <a:rPr lang="it-IT" sz="1400" dirty="0">
                <a:latin typeface="+mn-lt"/>
              </a:rPr>
              <a:t>et al, </a:t>
            </a:r>
            <a:r>
              <a:rPr lang="it-IT" sz="1400" b="0" i="0" u="none" strike="noStrike" baseline="0" dirty="0" err="1">
                <a:solidFill>
                  <a:srgbClr val="211D1E"/>
                </a:solidFill>
                <a:latin typeface="Janson Text LT"/>
              </a:rPr>
              <a:t>Obes</a:t>
            </a:r>
            <a:r>
              <a:rPr lang="it-IT" sz="1400" b="0" i="0" u="none" strike="noStrike" baseline="0" dirty="0">
                <a:solidFill>
                  <a:srgbClr val="211D1E"/>
                </a:solidFill>
                <a:latin typeface="Janson Text LT"/>
              </a:rPr>
              <a:t> </a:t>
            </a:r>
            <a:r>
              <a:rPr lang="it-IT" sz="1400" b="0" i="0" u="none" strike="noStrike" baseline="0" dirty="0" err="1">
                <a:solidFill>
                  <a:srgbClr val="211D1E"/>
                </a:solidFill>
                <a:latin typeface="Janson Text LT"/>
              </a:rPr>
              <a:t>Surg</a:t>
            </a:r>
            <a:r>
              <a:rPr lang="it-IT" sz="1400" b="0" i="0" u="none" strike="noStrike" baseline="0" dirty="0">
                <a:solidFill>
                  <a:srgbClr val="211D1E"/>
                </a:solidFill>
                <a:latin typeface="Janson Text LT"/>
              </a:rPr>
              <a:t> 2018;28:52-60 </a:t>
            </a:r>
            <a:endParaRPr lang="it-IT" sz="1400" dirty="0"/>
          </a:p>
        </p:txBody>
      </p:sp>
      <p:sp>
        <p:nvSpPr>
          <p:cNvPr id="8" name="Rectangle 5">
            <a:extLst>
              <a:ext uri="{FF2B5EF4-FFF2-40B4-BE49-F238E27FC236}">
                <a16:creationId xmlns:a16="http://schemas.microsoft.com/office/drawing/2014/main" xmlns="" id="{E9DFC723-F977-9C45-F878-1DAE88A13786}"/>
              </a:ext>
            </a:extLst>
          </p:cNvPr>
          <p:cNvSpPr>
            <a:spLocks noChangeArrowheads="1"/>
          </p:cNvSpPr>
          <p:nvPr/>
        </p:nvSpPr>
        <p:spPr bwMode="auto">
          <a:xfrm>
            <a:off x="1569644" y="118373"/>
            <a:ext cx="9079160" cy="646331"/>
          </a:xfrm>
          <a:prstGeom prst="rect">
            <a:avLst/>
          </a:prstGeom>
          <a:noFill/>
          <a:ln>
            <a:noFill/>
          </a:ln>
          <a:effectLst/>
          <a:extLst>
            <a:ext uri="{909E8E84-426E-40dd-AFC4-6F175D3DCCD1}">
              <a14:hiddenFill xmlns:a14="http://schemas.microsoft.com/office/drawing/2010/main" xmlns="">
                <a:solidFill>
                  <a:schemeClr val="accent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eaLnBrk="1" hangingPunct="1">
              <a:defRPr/>
            </a:pPr>
            <a:r>
              <a:rPr lang="en-US" altLang="it-IT" sz="3600" i="1" dirty="0">
                <a:solidFill>
                  <a:schemeClr val="bg1"/>
                </a:solidFill>
                <a:effectLst>
                  <a:outerShdw blurRad="38100" dist="38100" dir="2700000" algn="tl">
                    <a:srgbClr val="C0C0C0"/>
                  </a:outerShdw>
                </a:effectLst>
                <a:latin typeface="+mn-lt"/>
              </a:rPr>
              <a:t>Post-LSG anatomy</a:t>
            </a:r>
          </a:p>
        </p:txBody>
      </p:sp>
    </p:spTree>
    <p:extLst>
      <p:ext uri="{BB962C8B-B14F-4D97-AF65-F5344CB8AC3E}">
        <p14:creationId xmlns:p14="http://schemas.microsoft.com/office/powerpoint/2010/main" xmlns="" val="19475025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FB36A822-0452-25E9-3275-229019C6F045}"/>
              </a:ext>
            </a:extLst>
          </p:cNvPr>
          <p:cNvSpPr>
            <a:spLocks noGrp="1"/>
          </p:cNvSpPr>
          <p:nvPr>
            <p:ph type="sldNum" sz="quarter" idx="12"/>
          </p:nvPr>
        </p:nvSpPr>
        <p:spPr/>
        <p:txBody>
          <a:bodyPr/>
          <a:lstStyle/>
          <a:p>
            <a:fld id="{7FDF1F86-AE1C-4382-919C-5BAA71888841}" type="slidenum">
              <a:rPr lang="en-US" altLang="it-IT" smtClean="0"/>
              <a:pPr/>
              <a:t>52</a:t>
            </a:fld>
            <a:endParaRPr lang="en-US" altLang="it-IT"/>
          </a:p>
        </p:txBody>
      </p:sp>
      <p:pic>
        <p:nvPicPr>
          <p:cNvPr id="4" name="Immagine 3">
            <a:extLst>
              <a:ext uri="{FF2B5EF4-FFF2-40B4-BE49-F238E27FC236}">
                <a16:creationId xmlns:a16="http://schemas.microsoft.com/office/drawing/2014/main" xmlns="" id="{24110BCA-0E89-487D-4FF3-C18AAAD748D1}"/>
              </a:ext>
            </a:extLst>
          </p:cNvPr>
          <p:cNvPicPr>
            <a:picLocks noChangeAspect="1"/>
          </p:cNvPicPr>
          <p:nvPr/>
        </p:nvPicPr>
        <p:blipFill>
          <a:blip r:embed="rId3"/>
          <a:stretch>
            <a:fillRect/>
          </a:stretch>
        </p:blipFill>
        <p:spPr>
          <a:xfrm>
            <a:off x="1055440" y="1289265"/>
            <a:ext cx="4324959" cy="3666336"/>
          </a:xfrm>
          <a:prstGeom prst="rect">
            <a:avLst/>
          </a:prstGeom>
        </p:spPr>
      </p:pic>
      <p:pic>
        <p:nvPicPr>
          <p:cNvPr id="6" name="Immagine 5">
            <a:extLst>
              <a:ext uri="{FF2B5EF4-FFF2-40B4-BE49-F238E27FC236}">
                <a16:creationId xmlns:a16="http://schemas.microsoft.com/office/drawing/2014/main" xmlns="" id="{A332341A-6CF8-ACE2-4638-9E8A08229E00}"/>
              </a:ext>
            </a:extLst>
          </p:cNvPr>
          <p:cNvPicPr>
            <a:picLocks noChangeAspect="1"/>
          </p:cNvPicPr>
          <p:nvPr/>
        </p:nvPicPr>
        <p:blipFill>
          <a:blip r:embed="rId4"/>
          <a:stretch>
            <a:fillRect/>
          </a:stretch>
        </p:blipFill>
        <p:spPr>
          <a:xfrm>
            <a:off x="6528048" y="973514"/>
            <a:ext cx="3801005" cy="3439005"/>
          </a:xfrm>
          <a:prstGeom prst="rect">
            <a:avLst/>
          </a:prstGeom>
        </p:spPr>
      </p:pic>
      <p:sp>
        <p:nvSpPr>
          <p:cNvPr id="7" name="Rettangolo con angoli arrotondati 6">
            <a:extLst>
              <a:ext uri="{FF2B5EF4-FFF2-40B4-BE49-F238E27FC236}">
                <a16:creationId xmlns:a16="http://schemas.microsoft.com/office/drawing/2014/main" xmlns="" id="{3FA924B9-C74B-CD7C-C041-517891A69756}"/>
              </a:ext>
            </a:extLst>
          </p:cNvPr>
          <p:cNvSpPr/>
          <p:nvPr/>
        </p:nvSpPr>
        <p:spPr>
          <a:xfrm>
            <a:off x="695400" y="973514"/>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effectLst/>
              </a:rPr>
              <a:t>Metanalisi</a:t>
            </a:r>
            <a:endParaRPr lang="en-US" dirty="0">
              <a:effectLst/>
            </a:endParaRPr>
          </a:p>
        </p:txBody>
      </p:sp>
      <p:sp>
        <p:nvSpPr>
          <p:cNvPr id="8" name="CasellaDiTesto 7">
            <a:extLst>
              <a:ext uri="{FF2B5EF4-FFF2-40B4-BE49-F238E27FC236}">
                <a16:creationId xmlns:a16="http://schemas.microsoft.com/office/drawing/2014/main" xmlns="" id="{CF1B547B-C6F0-8F79-4846-5BED942F83C9}"/>
              </a:ext>
            </a:extLst>
          </p:cNvPr>
          <p:cNvSpPr txBox="1"/>
          <p:nvPr/>
        </p:nvSpPr>
        <p:spPr>
          <a:xfrm>
            <a:off x="119336" y="6510238"/>
            <a:ext cx="5328592" cy="307777"/>
          </a:xfrm>
          <a:prstGeom prst="rect">
            <a:avLst/>
          </a:prstGeom>
          <a:noFill/>
        </p:spPr>
        <p:txBody>
          <a:bodyPr wrap="square" rtlCol="0">
            <a:spAutoFit/>
          </a:bodyPr>
          <a:lstStyle/>
          <a:p>
            <a:r>
              <a:rPr lang="en-US" sz="1400" dirty="0">
                <a:latin typeface="+mn-lt"/>
              </a:rPr>
              <a:t>S. Bennett et al. / Surgery for Obesity and Related Diseases, 2016. </a:t>
            </a:r>
            <a:endParaRPr lang="it-IT" sz="1400" dirty="0">
              <a:latin typeface="+mn-lt"/>
            </a:endParaRPr>
          </a:p>
        </p:txBody>
      </p:sp>
      <p:sp>
        <p:nvSpPr>
          <p:cNvPr id="9" name="Rectangle 5">
            <a:extLst>
              <a:ext uri="{FF2B5EF4-FFF2-40B4-BE49-F238E27FC236}">
                <a16:creationId xmlns:a16="http://schemas.microsoft.com/office/drawing/2014/main" xmlns="" id="{AC523907-EEB9-DB13-2E34-E8B07B39028B}"/>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
        <p:nvSpPr>
          <p:cNvPr id="11" name="CasellaDiTesto 10">
            <a:extLst>
              <a:ext uri="{FF2B5EF4-FFF2-40B4-BE49-F238E27FC236}">
                <a16:creationId xmlns:a16="http://schemas.microsoft.com/office/drawing/2014/main" xmlns="" id="{7D06D2FB-9199-ECDD-E305-182D5AF938BD}"/>
              </a:ext>
            </a:extLst>
          </p:cNvPr>
          <p:cNvSpPr txBox="1"/>
          <p:nvPr/>
        </p:nvSpPr>
        <p:spPr>
          <a:xfrm>
            <a:off x="3947685" y="1104438"/>
            <a:ext cx="6096000" cy="369332"/>
          </a:xfrm>
          <a:prstGeom prst="rect">
            <a:avLst/>
          </a:prstGeom>
          <a:noFill/>
        </p:spPr>
        <p:txBody>
          <a:bodyPr wrap="square">
            <a:spAutoFit/>
          </a:bodyPr>
          <a:lstStyle/>
          <a:p>
            <a:r>
              <a:rPr lang="it-IT" b="0" i="0" dirty="0">
                <a:solidFill>
                  <a:srgbClr val="2E2E2E"/>
                </a:solidFill>
                <a:effectLst/>
                <a:latin typeface="Elsevier Sans"/>
              </a:rPr>
              <a:t>12,261 </a:t>
            </a:r>
            <a:r>
              <a:rPr lang="it-IT" b="0" i="0" dirty="0" err="1">
                <a:solidFill>
                  <a:srgbClr val="2E2E2E"/>
                </a:solidFill>
                <a:effectLst/>
                <a:latin typeface="Elsevier Sans"/>
              </a:rPr>
              <a:t>patients</a:t>
            </a:r>
            <a:endParaRPr lang="it-IT" dirty="0"/>
          </a:p>
        </p:txBody>
      </p:sp>
      <p:pic>
        <p:nvPicPr>
          <p:cNvPr id="12" name="Immagine 11">
            <a:extLst>
              <a:ext uri="{FF2B5EF4-FFF2-40B4-BE49-F238E27FC236}">
                <a16:creationId xmlns:a16="http://schemas.microsoft.com/office/drawing/2014/main" xmlns="" id="{7767BE9B-60B2-513E-DD0F-1FEEC6754F58}"/>
              </a:ext>
            </a:extLst>
          </p:cNvPr>
          <p:cNvPicPr>
            <a:picLocks noChangeAspect="1"/>
          </p:cNvPicPr>
          <p:nvPr/>
        </p:nvPicPr>
        <p:blipFill>
          <a:blip r:embed="rId5"/>
          <a:srcRect t="36700" b="48292"/>
          <a:stretch/>
        </p:blipFill>
        <p:spPr>
          <a:xfrm>
            <a:off x="865879" y="4711827"/>
            <a:ext cx="10269383" cy="487547"/>
          </a:xfrm>
          <a:prstGeom prst="rect">
            <a:avLst/>
          </a:prstGeom>
        </p:spPr>
      </p:pic>
      <p:sp>
        <p:nvSpPr>
          <p:cNvPr id="13" name="Rettangolo 12">
            <a:extLst>
              <a:ext uri="{FF2B5EF4-FFF2-40B4-BE49-F238E27FC236}">
                <a16:creationId xmlns:a16="http://schemas.microsoft.com/office/drawing/2014/main" xmlns="" id="{D2314E7F-F219-7CE1-B6B8-C20DF9CB8DF2}"/>
              </a:ext>
            </a:extLst>
          </p:cNvPr>
          <p:cNvSpPr/>
          <p:nvPr/>
        </p:nvSpPr>
        <p:spPr>
          <a:xfrm>
            <a:off x="1379476" y="5408154"/>
            <a:ext cx="9433048" cy="7571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t>Conclusion</a:t>
            </a:r>
            <a:r>
              <a:rPr lang="it-IT" dirty="0"/>
              <a:t>: it </a:t>
            </a:r>
            <a:r>
              <a:rPr lang="it-IT" dirty="0" err="1"/>
              <a:t>is</a:t>
            </a:r>
            <a:r>
              <a:rPr lang="it-IT" dirty="0"/>
              <a:t> </a:t>
            </a:r>
            <a:r>
              <a:rPr lang="it-IT" dirty="0" err="1"/>
              <a:t>reported</a:t>
            </a:r>
            <a:r>
              <a:rPr lang="it-IT" dirty="0"/>
              <a:t> a </a:t>
            </a:r>
            <a:r>
              <a:rPr lang="it-IT" dirty="0" err="1"/>
              <a:t>very</a:t>
            </a:r>
            <a:r>
              <a:rPr lang="it-IT" dirty="0"/>
              <a:t> low </a:t>
            </a:r>
            <a:r>
              <a:rPr lang="it-IT" dirty="0" err="1"/>
              <a:t>incidence</a:t>
            </a:r>
            <a:r>
              <a:rPr lang="it-IT" dirty="0"/>
              <a:t> of </a:t>
            </a:r>
            <a:r>
              <a:rPr lang="it-IT" dirty="0" err="1"/>
              <a:t>findings</a:t>
            </a:r>
            <a:r>
              <a:rPr lang="it-IT" dirty="0"/>
              <a:t> that can </a:t>
            </a:r>
            <a:r>
              <a:rPr lang="it-IT" dirty="0" err="1"/>
              <a:t>change</a:t>
            </a:r>
            <a:r>
              <a:rPr lang="it-IT" dirty="0"/>
              <a:t> the </a:t>
            </a:r>
            <a:r>
              <a:rPr lang="it-IT" dirty="0" err="1"/>
              <a:t>surgical</a:t>
            </a:r>
            <a:r>
              <a:rPr lang="it-IT" dirty="0"/>
              <a:t> </a:t>
            </a:r>
            <a:r>
              <a:rPr lang="it-IT" dirty="0" err="1"/>
              <a:t>managment</a:t>
            </a:r>
            <a:r>
              <a:rPr lang="it-IT" dirty="0"/>
              <a:t>.</a:t>
            </a:r>
          </a:p>
          <a:p>
            <a:pPr algn="ctr"/>
            <a:r>
              <a:rPr lang="it-IT" dirty="0"/>
              <a:t>It </a:t>
            </a:r>
            <a:r>
              <a:rPr lang="it-IT" dirty="0" err="1"/>
              <a:t>is</a:t>
            </a:r>
            <a:r>
              <a:rPr lang="it-IT" dirty="0"/>
              <a:t> </a:t>
            </a:r>
            <a:r>
              <a:rPr lang="it-IT" dirty="0" err="1"/>
              <a:t>not</a:t>
            </a:r>
            <a:r>
              <a:rPr lang="it-IT" dirty="0"/>
              <a:t> </a:t>
            </a:r>
            <a:r>
              <a:rPr lang="it-IT" dirty="0" err="1"/>
              <a:t>recomended</a:t>
            </a:r>
            <a:r>
              <a:rPr lang="it-IT" dirty="0"/>
              <a:t> a routine </a:t>
            </a:r>
            <a:r>
              <a:rPr lang="it-IT" dirty="0" err="1"/>
              <a:t>endoscopy</a:t>
            </a:r>
            <a:r>
              <a:rPr lang="it-IT" dirty="0"/>
              <a:t>. Cost-Benefit</a:t>
            </a:r>
          </a:p>
        </p:txBody>
      </p:sp>
    </p:spTree>
    <p:extLst>
      <p:ext uri="{BB962C8B-B14F-4D97-AF65-F5344CB8AC3E}">
        <p14:creationId xmlns:p14="http://schemas.microsoft.com/office/powerpoint/2010/main" xmlns="" val="2839100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ADEB17-8407-49F6-B709-2F7096355687}"/>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xmlns="" id="{84051B34-BCBE-2934-161E-DF41B7A7FB51}"/>
              </a:ext>
            </a:extLst>
          </p:cNvPr>
          <p:cNvPicPr>
            <a:picLocks noChangeAspect="1"/>
          </p:cNvPicPr>
          <p:nvPr/>
        </p:nvPicPr>
        <p:blipFill>
          <a:blip r:embed="rId3"/>
          <a:stretch>
            <a:fillRect/>
          </a:stretch>
        </p:blipFill>
        <p:spPr>
          <a:xfrm>
            <a:off x="1147654" y="1473770"/>
            <a:ext cx="4458041" cy="3667903"/>
          </a:xfrm>
          <a:prstGeom prst="rect">
            <a:avLst/>
          </a:prstGeom>
        </p:spPr>
      </p:pic>
      <p:sp>
        <p:nvSpPr>
          <p:cNvPr id="2" name="Segnaposto numero diapositiva 1">
            <a:extLst>
              <a:ext uri="{FF2B5EF4-FFF2-40B4-BE49-F238E27FC236}">
                <a16:creationId xmlns:a16="http://schemas.microsoft.com/office/drawing/2014/main" xmlns="" id="{EAAA5916-5EA8-9104-201D-256702F3E27B}"/>
              </a:ext>
            </a:extLst>
          </p:cNvPr>
          <p:cNvSpPr>
            <a:spLocks noGrp="1"/>
          </p:cNvSpPr>
          <p:nvPr>
            <p:ph type="sldNum" sz="quarter" idx="12"/>
          </p:nvPr>
        </p:nvSpPr>
        <p:spPr/>
        <p:txBody>
          <a:bodyPr/>
          <a:lstStyle/>
          <a:p>
            <a:fld id="{7FDF1F86-AE1C-4382-919C-5BAA71888841}" type="slidenum">
              <a:rPr lang="en-US" altLang="it-IT" smtClean="0"/>
              <a:pPr/>
              <a:t>53</a:t>
            </a:fld>
            <a:endParaRPr lang="en-US" altLang="it-IT"/>
          </a:p>
        </p:txBody>
      </p:sp>
      <p:sp>
        <p:nvSpPr>
          <p:cNvPr id="7" name="Rettangolo con angoli arrotondati 6">
            <a:extLst>
              <a:ext uri="{FF2B5EF4-FFF2-40B4-BE49-F238E27FC236}">
                <a16:creationId xmlns:a16="http://schemas.microsoft.com/office/drawing/2014/main" xmlns="" id="{34AF25E4-AD9F-41DC-93EB-6D1ADBC76350}"/>
              </a:ext>
            </a:extLst>
          </p:cNvPr>
          <p:cNvSpPr/>
          <p:nvPr/>
        </p:nvSpPr>
        <p:spPr>
          <a:xfrm>
            <a:off x="695400" y="973514"/>
            <a:ext cx="3236815"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effectLst/>
              </a:rPr>
              <a:t>Meta-analysis: COST ANALISYS</a:t>
            </a:r>
          </a:p>
        </p:txBody>
      </p:sp>
      <p:sp>
        <p:nvSpPr>
          <p:cNvPr id="8" name="CasellaDiTesto 7">
            <a:extLst>
              <a:ext uri="{FF2B5EF4-FFF2-40B4-BE49-F238E27FC236}">
                <a16:creationId xmlns:a16="http://schemas.microsoft.com/office/drawing/2014/main" xmlns="" id="{E8026C90-57C5-B542-7B05-6005B7A1D8F2}"/>
              </a:ext>
            </a:extLst>
          </p:cNvPr>
          <p:cNvSpPr txBox="1"/>
          <p:nvPr/>
        </p:nvSpPr>
        <p:spPr>
          <a:xfrm>
            <a:off x="119336" y="6510238"/>
            <a:ext cx="5328592" cy="307777"/>
          </a:xfrm>
          <a:prstGeom prst="rect">
            <a:avLst/>
          </a:prstGeom>
          <a:noFill/>
        </p:spPr>
        <p:txBody>
          <a:bodyPr wrap="square" rtlCol="0">
            <a:spAutoFit/>
          </a:bodyPr>
          <a:lstStyle/>
          <a:p>
            <a:r>
              <a:rPr lang="en-US" sz="1400" dirty="0">
                <a:latin typeface="+mn-lt"/>
              </a:rPr>
              <a:t>Evans G et al. J Clin Gastroenterol - May/June 2020</a:t>
            </a:r>
            <a:endParaRPr lang="it-IT" sz="1400" dirty="0">
              <a:latin typeface="+mn-lt"/>
            </a:endParaRPr>
          </a:p>
        </p:txBody>
      </p:sp>
      <p:sp>
        <p:nvSpPr>
          <p:cNvPr id="9" name="Rectangle 5">
            <a:extLst>
              <a:ext uri="{FF2B5EF4-FFF2-40B4-BE49-F238E27FC236}">
                <a16:creationId xmlns:a16="http://schemas.microsoft.com/office/drawing/2014/main" xmlns="" id="{3FF07647-3C2B-8D40-7C62-D884533FAE6C}"/>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
        <p:nvSpPr>
          <p:cNvPr id="11" name="CasellaDiTesto 10">
            <a:extLst>
              <a:ext uri="{FF2B5EF4-FFF2-40B4-BE49-F238E27FC236}">
                <a16:creationId xmlns:a16="http://schemas.microsoft.com/office/drawing/2014/main" xmlns="" id="{88E783F3-44E7-DFA4-FEDC-D8D2F55D40D1}"/>
              </a:ext>
            </a:extLst>
          </p:cNvPr>
          <p:cNvSpPr txBox="1"/>
          <p:nvPr/>
        </p:nvSpPr>
        <p:spPr>
          <a:xfrm>
            <a:off x="3947685" y="1104438"/>
            <a:ext cx="6096000" cy="369332"/>
          </a:xfrm>
          <a:prstGeom prst="rect">
            <a:avLst/>
          </a:prstGeom>
          <a:noFill/>
        </p:spPr>
        <p:txBody>
          <a:bodyPr wrap="square">
            <a:spAutoFit/>
          </a:bodyPr>
          <a:lstStyle/>
          <a:p>
            <a:r>
              <a:rPr lang="it-IT" b="0" i="0" dirty="0">
                <a:solidFill>
                  <a:srgbClr val="2E2E2E"/>
                </a:solidFill>
                <a:effectLst/>
                <a:latin typeface="Elsevier Sans"/>
              </a:rPr>
              <a:t>13,867 </a:t>
            </a:r>
            <a:r>
              <a:rPr lang="it-IT" b="0" i="0" dirty="0" err="1">
                <a:solidFill>
                  <a:srgbClr val="2E2E2E"/>
                </a:solidFill>
                <a:effectLst/>
                <a:latin typeface="Elsevier Sans"/>
              </a:rPr>
              <a:t>endoscopies</a:t>
            </a:r>
            <a:endParaRPr lang="it-IT" dirty="0"/>
          </a:p>
        </p:txBody>
      </p:sp>
      <p:sp>
        <p:nvSpPr>
          <p:cNvPr id="13" name="Rettangolo 12">
            <a:extLst>
              <a:ext uri="{FF2B5EF4-FFF2-40B4-BE49-F238E27FC236}">
                <a16:creationId xmlns:a16="http://schemas.microsoft.com/office/drawing/2014/main" xmlns="" id="{F51FDC27-0F0E-BAE3-9CE2-0C3877EC0EA9}"/>
              </a:ext>
            </a:extLst>
          </p:cNvPr>
          <p:cNvSpPr/>
          <p:nvPr/>
        </p:nvSpPr>
        <p:spPr>
          <a:xfrm>
            <a:off x="1379476" y="5408154"/>
            <a:ext cx="9433048" cy="7571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t>Conclusion</a:t>
            </a:r>
            <a:r>
              <a:rPr lang="it-IT" dirty="0"/>
              <a:t>: </a:t>
            </a:r>
            <a:r>
              <a:rPr lang="it-IT" dirty="0" err="1"/>
              <a:t>because</a:t>
            </a:r>
            <a:r>
              <a:rPr lang="it-IT" dirty="0"/>
              <a:t> the high cost, the benefit of routine </a:t>
            </a:r>
            <a:r>
              <a:rPr lang="it-IT" dirty="0" err="1"/>
              <a:t>pre</a:t>
            </a:r>
            <a:r>
              <a:rPr lang="it-IT" dirty="0"/>
              <a:t>-operative </a:t>
            </a:r>
            <a:r>
              <a:rPr lang="it-IT" dirty="0" err="1"/>
              <a:t>endoscopy</a:t>
            </a:r>
            <a:r>
              <a:rPr lang="it-IT" dirty="0"/>
              <a:t> must be </a:t>
            </a:r>
            <a:r>
              <a:rPr lang="it-IT" dirty="0" err="1"/>
              <a:t>individualized</a:t>
            </a:r>
            <a:endParaRPr lang="it-IT" dirty="0"/>
          </a:p>
        </p:txBody>
      </p:sp>
      <p:pic>
        <p:nvPicPr>
          <p:cNvPr id="14" name="Immagine 13">
            <a:extLst>
              <a:ext uri="{FF2B5EF4-FFF2-40B4-BE49-F238E27FC236}">
                <a16:creationId xmlns:a16="http://schemas.microsoft.com/office/drawing/2014/main" xmlns="" id="{BA9963FB-DEE0-035C-60E8-4E1A8DC3A3F5}"/>
              </a:ext>
            </a:extLst>
          </p:cNvPr>
          <p:cNvPicPr>
            <a:picLocks noChangeAspect="1"/>
          </p:cNvPicPr>
          <p:nvPr/>
        </p:nvPicPr>
        <p:blipFill>
          <a:blip r:embed="rId4"/>
          <a:stretch>
            <a:fillRect/>
          </a:stretch>
        </p:blipFill>
        <p:spPr>
          <a:xfrm>
            <a:off x="6404620" y="3876903"/>
            <a:ext cx="3753374" cy="1152686"/>
          </a:xfrm>
          <a:prstGeom prst="rect">
            <a:avLst/>
          </a:prstGeom>
        </p:spPr>
      </p:pic>
      <p:pic>
        <p:nvPicPr>
          <p:cNvPr id="16" name="Immagine 15">
            <a:extLst>
              <a:ext uri="{FF2B5EF4-FFF2-40B4-BE49-F238E27FC236}">
                <a16:creationId xmlns:a16="http://schemas.microsoft.com/office/drawing/2014/main" xmlns="" id="{895308B9-36AB-405D-3134-3C95C04931DD}"/>
              </a:ext>
            </a:extLst>
          </p:cNvPr>
          <p:cNvPicPr>
            <a:picLocks noChangeAspect="1"/>
          </p:cNvPicPr>
          <p:nvPr/>
        </p:nvPicPr>
        <p:blipFill>
          <a:blip r:embed="rId5"/>
          <a:stretch>
            <a:fillRect/>
          </a:stretch>
        </p:blipFill>
        <p:spPr>
          <a:xfrm>
            <a:off x="6395519" y="2256908"/>
            <a:ext cx="4363059" cy="1428949"/>
          </a:xfrm>
          <a:prstGeom prst="rect">
            <a:avLst/>
          </a:prstGeom>
        </p:spPr>
      </p:pic>
    </p:spTree>
    <p:extLst>
      <p:ext uri="{BB962C8B-B14F-4D97-AF65-F5344CB8AC3E}">
        <p14:creationId xmlns:p14="http://schemas.microsoft.com/office/powerpoint/2010/main" xmlns="" val="598564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AA242B0-A294-A856-E2DF-394B4000306E}"/>
              </a:ext>
            </a:extLst>
          </p:cNvPr>
          <p:cNvSpPr>
            <a:spLocks noGrp="1"/>
          </p:cNvSpPr>
          <p:nvPr>
            <p:ph type="sldNum" sz="quarter" idx="12"/>
          </p:nvPr>
        </p:nvSpPr>
        <p:spPr/>
        <p:txBody>
          <a:bodyPr/>
          <a:lstStyle/>
          <a:p>
            <a:fld id="{7FDF1F86-AE1C-4382-919C-5BAA71888841}" type="slidenum">
              <a:rPr lang="en-US" altLang="it-IT" smtClean="0"/>
              <a:pPr/>
              <a:t>54</a:t>
            </a:fld>
            <a:endParaRPr lang="en-US" altLang="it-IT"/>
          </a:p>
        </p:txBody>
      </p:sp>
      <p:pic>
        <p:nvPicPr>
          <p:cNvPr id="4" name="Immagine 3">
            <a:extLst>
              <a:ext uri="{FF2B5EF4-FFF2-40B4-BE49-F238E27FC236}">
                <a16:creationId xmlns:a16="http://schemas.microsoft.com/office/drawing/2014/main" xmlns="" id="{44504CB7-2315-7E1F-67A0-48A15776B70A}"/>
              </a:ext>
            </a:extLst>
          </p:cNvPr>
          <p:cNvPicPr>
            <a:picLocks noChangeAspect="1"/>
          </p:cNvPicPr>
          <p:nvPr/>
        </p:nvPicPr>
        <p:blipFill>
          <a:blip r:embed="rId3"/>
          <a:srcRect t="1296"/>
          <a:stretch/>
        </p:blipFill>
        <p:spPr>
          <a:xfrm>
            <a:off x="1056571" y="1340768"/>
            <a:ext cx="10078857" cy="3648308"/>
          </a:xfrm>
          <a:prstGeom prst="rect">
            <a:avLst/>
          </a:prstGeom>
        </p:spPr>
      </p:pic>
      <p:sp>
        <p:nvSpPr>
          <p:cNvPr id="5" name="Rectangle 5">
            <a:extLst>
              <a:ext uri="{FF2B5EF4-FFF2-40B4-BE49-F238E27FC236}">
                <a16:creationId xmlns:a16="http://schemas.microsoft.com/office/drawing/2014/main" xmlns="" id="{9EAB4CD6-61CB-6785-6E5A-219E6B406BBA}"/>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
        <p:nvSpPr>
          <p:cNvPr id="6" name="CasellaDiTesto 5">
            <a:extLst>
              <a:ext uri="{FF2B5EF4-FFF2-40B4-BE49-F238E27FC236}">
                <a16:creationId xmlns:a16="http://schemas.microsoft.com/office/drawing/2014/main" xmlns="" id="{7A3F16E6-420A-15F8-BDDF-57071FC8C8B6}"/>
              </a:ext>
            </a:extLst>
          </p:cNvPr>
          <p:cNvSpPr txBox="1"/>
          <p:nvPr/>
        </p:nvSpPr>
        <p:spPr>
          <a:xfrm>
            <a:off x="119336" y="6510238"/>
            <a:ext cx="6408712" cy="307777"/>
          </a:xfrm>
          <a:prstGeom prst="rect">
            <a:avLst/>
          </a:prstGeom>
          <a:noFill/>
        </p:spPr>
        <p:txBody>
          <a:bodyPr wrap="square" rtlCol="0">
            <a:spAutoFit/>
          </a:bodyPr>
          <a:lstStyle/>
          <a:p>
            <a:pPr algn="l"/>
            <a:r>
              <a:rPr lang="en-US" sz="1400" dirty="0" err="1">
                <a:latin typeface="+mn-lt"/>
              </a:rPr>
              <a:t>Schigt</a:t>
            </a:r>
            <a:r>
              <a:rPr lang="en-US" sz="1400" dirty="0">
                <a:latin typeface="+mn-lt"/>
              </a:rPr>
              <a:t> A et al. Surgery for Obesity and Related Diseases, May/June 2014</a:t>
            </a:r>
            <a:endParaRPr lang="it-IT" sz="1400" dirty="0">
              <a:latin typeface="+mn-lt"/>
            </a:endParaRPr>
          </a:p>
        </p:txBody>
      </p:sp>
      <p:sp>
        <p:nvSpPr>
          <p:cNvPr id="7" name="Rettangolo 6">
            <a:extLst>
              <a:ext uri="{FF2B5EF4-FFF2-40B4-BE49-F238E27FC236}">
                <a16:creationId xmlns:a16="http://schemas.microsoft.com/office/drawing/2014/main" xmlns="" id="{DB24B7F9-6F73-2CD0-6B38-B064A4739010}"/>
              </a:ext>
            </a:extLst>
          </p:cNvPr>
          <p:cNvSpPr/>
          <p:nvPr/>
        </p:nvSpPr>
        <p:spPr>
          <a:xfrm>
            <a:off x="1379476" y="5408154"/>
            <a:ext cx="9433048" cy="8291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err="1"/>
              <a:t>Conclusion</a:t>
            </a:r>
            <a:r>
              <a:rPr lang="it-IT" dirty="0"/>
              <a:t>: It </a:t>
            </a:r>
            <a:r>
              <a:rPr lang="it-IT" dirty="0" err="1"/>
              <a:t>is</a:t>
            </a:r>
            <a:r>
              <a:rPr lang="it-IT" dirty="0"/>
              <a:t> </a:t>
            </a:r>
            <a:r>
              <a:rPr lang="it-IT" dirty="0" err="1"/>
              <a:t>not</a:t>
            </a:r>
            <a:r>
              <a:rPr lang="it-IT" dirty="0"/>
              <a:t> </a:t>
            </a:r>
            <a:r>
              <a:rPr lang="it-IT" dirty="0" err="1"/>
              <a:t>justified</a:t>
            </a:r>
            <a:r>
              <a:rPr lang="it-IT" dirty="0"/>
              <a:t> to </a:t>
            </a:r>
            <a:r>
              <a:rPr lang="it-IT" dirty="0" err="1"/>
              <a:t>perform</a:t>
            </a:r>
            <a:r>
              <a:rPr lang="it-IT" dirty="0"/>
              <a:t> routine </a:t>
            </a:r>
            <a:r>
              <a:rPr lang="it-IT" dirty="0" err="1"/>
              <a:t>preoperative</a:t>
            </a:r>
            <a:r>
              <a:rPr lang="it-IT" dirty="0"/>
              <a:t> </a:t>
            </a:r>
            <a:r>
              <a:rPr lang="it-IT" dirty="0" err="1"/>
              <a:t>endoscopy</a:t>
            </a:r>
            <a:r>
              <a:rPr lang="it-IT" dirty="0"/>
              <a:t> in </a:t>
            </a:r>
            <a:r>
              <a:rPr lang="it-IT" dirty="0" err="1"/>
              <a:t>bariatric</a:t>
            </a:r>
            <a:r>
              <a:rPr lang="it-IT" dirty="0"/>
              <a:t> </a:t>
            </a:r>
            <a:r>
              <a:rPr lang="it-IT" dirty="0" err="1"/>
              <a:t>patients</a:t>
            </a:r>
            <a:endParaRPr lang="it-IT" dirty="0"/>
          </a:p>
          <a:p>
            <a:pPr algn="ctr"/>
            <a:r>
              <a:rPr lang="it-IT" dirty="0" err="1"/>
              <a:t>There</a:t>
            </a:r>
            <a:r>
              <a:rPr lang="it-IT" dirty="0"/>
              <a:t> </a:t>
            </a:r>
            <a:r>
              <a:rPr lang="it-IT" dirty="0" err="1"/>
              <a:t>is</a:t>
            </a:r>
            <a:r>
              <a:rPr lang="it-IT" dirty="0"/>
              <a:t> a high </a:t>
            </a:r>
            <a:r>
              <a:rPr lang="it-IT" dirty="0" err="1"/>
              <a:t>number</a:t>
            </a:r>
            <a:r>
              <a:rPr lang="it-IT" dirty="0"/>
              <a:t> of </a:t>
            </a:r>
            <a:r>
              <a:rPr lang="it-IT" dirty="0" err="1"/>
              <a:t>patients</a:t>
            </a:r>
            <a:r>
              <a:rPr lang="it-IT" dirty="0"/>
              <a:t> that are </a:t>
            </a:r>
            <a:r>
              <a:rPr lang="it-IT" dirty="0" err="1"/>
              <a:t>programmed</a:t>
            </a:r>
            <a:r>
              <a:rPr lang="it-IT" dirty="0"/>
              <a:t> to surgery</a:t>
            </a:r>
          </a:p>
          <a:p>
            <a:pPr algn="ctr"/>
            <a:r>
              <a:rPr lang="it-IT" dirty="0"/>
              <a:t>The Cost-benefit </a:t>
            </a:r>
            <a:r>
              <a:rPr lang="it-IT" dirty="0" err="1"/>
              <a:t>is</a:t>
            </a:r>
            <a:r>
              <a:rPr lang="it-IT" dirty="0"/>
              <a:t> </a:t>
            </a:r>
            <a:r>
              <a:rPr lang="it-IT" dirty="0" err="1"/>
              <a:t>not</a:t>
            </a:r>
            <a:r>
              <a:rPr lang="it-IT" dirty="0"/>
              <a:t> </a:t>
            </a:r>
            <a:r>
              <a:rPr lang="it-IT" dirty="0" err="1"/>
              <a:t>justified</a:t>
            </a:r>
            <a:endParaRPr lang="it-IT" dirty="0"/>
          </a:p>
        </p:txBody>
      </p:sp>
    </p:spTree>
    <p:extLst>
      <p:ext uri="{BB962C8B-B14F-4D97-AF65-F5344CB8AC3E}">
        <p14:creationId xmlns:p14="http://schemas.microsoft.com/office/powerpoint/2010/main" xmlns="" val="7200699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718D484-5159-04C5-9766-7868F5DD3C87}"/>
              </a:ext>
            </a:extLst>
          </p:cNvPr>
          <p:cNvSpPr>
            <a:spLocks noGrp="1"/>
          </p:cNvSpPr>
          <p:nvPr>
            <p:ph type="sldNum" sz="quarter" idx="12"/>
          </p:nvPr>
        </p:nvSpPr>
        <p:spPr/>
        <p:txBody>
          <a:bodyPr/>
          <a:lstStyle/>
          <a:p>
            <a:fld id="{7FDF1F86-AE1C-4382-919C-5BAA71888841}" type="slidenum">
              <a:rPr lang="en-US" altLang="it-IT" smtClean="0"/>
              <a:pPr/>
              <a:t>55</a:t>
            </a:fld>
            <a:endParaRPr lang="en-US" altLang="it-IT"/>
          </a:p>
        </p:txBody>
      </p:sp>
      <p:pic>
        <p:nvPicPr>
          <p:cNvPr id="4" name="Immagine 3">
            <a:extLst>
              <a:ext uri="{FF2B5EF4-FFF2-40B4-BE49-F238E27FC236}">
                <a16:creationId xmlns:a16="http://schemas.microsoft.com/office/drawing/2014/main" xmlns="" id="{E46306C2-671B-AEB4-FB75-E96B847ABF25}"/>
              </a:ext>
            </a:extLst>
          </p:cNvPr>
          <p:cNvPicPr>
            <a:picLocks noChangeAspect="1"/>
          </p:cNvPicPr>
          <p:nvPr/>
        </p:nvPicPr>
        <p:blipFill>
          <a:blip r:embed="rId3"/>
          <a:stretch>
            <a:fillRect/>
          </a:stretch>
        </p:blipFill>
        <p:spPr>
          <a:xfrm>
            <a:off x="1456677" y="1268760"/>
            <a:ext cx="9278645" cy="562053"/>
          </a:xfrm>
          <a:prstGeom prst="rect">
            <a:avLst/>
          </a:prstGeom>
        </p:spPr>
      </p:pic>
      <p:sp>
        <p:nvSpPr>
          <p:cNvPr id="5" name="Rectangle 5">
            <a:extLst>
              <a:ext uri="{FF2B5EF4-FFF2-40B4-BE49-F238E27FC236}">
                <a16:creationId xmlns:a16="http://schemas.microsoft.com/office/drawing/2014/main" xmlns="" id="{BD50B7E8-9603-EDB2-B6E9-30C6A35B1F45}"/>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
        <p:nvSpPr>
          <p:cNvPr id="6" name="CasellaDiTesto 5">
            <a:extLst>
              <a:ext uri="{FF2B5EF4-FFF2-40B4-BE49-F238E27FC236}">
                <a16:creationId xmlns:a16="http://schemas.microsoft.com/office/drawing/2014/main" xmlns="" id="{F54ECFFA-6F94-5C84-A54E-2CAA98F0AF30}"/>
              </a:ext>
            </a:extLst>
          </p:cNvPr>
          <p:cNvSpPr txBox="1"/>
          <p:nvPr/>
        </p:nvSpPr>
        <p:spPr>
          <a:xfrm>
            <a:off x="119336" y="6510238"/>
            <a:ext cx="6408712" cy="307777"/>
          </a:xfrm>
          <a:prstGeom prst="rect">
            <a:avLst/>
          </a:prstGeom>
          <a:noFill/>
        </p:spPr>
        <p:txBody>
          <a:bodyPr wrap="square" rtlCol="0">
            <a:spAutoFit/>
          </a:bodyPr>
          <a:lstStyle/>
          <a:p>
            <a:pPr algn="l"/>
            <a:r>
              <a:rPr lang="en-US" sz="1400" dirty="0" err="1">
                <a:latin typeface="+mn-lt"/>
              </a:rPr>
              <a:t>Mazahreh</a:t>
            </a:r>
            <a:r>
              <a:rPr lang="en-US" sz="1400" dirty="0">
                <a:latin typeface="+mn-lt"/>
              </a:rPr>
              <a:t> T et al. Clinical and Experimental Gastroenterology 2019:12</a:t>
            </a:r>
            <a:endParaRPr lang="it-IT" sz="1400" dirty="0">
              <a:latin typeface="+mn-lt"/>
            </a:endParaRPr>
          </a:p>
        </p:txBody>
      </p:sp>
      <p:pic>
        <p:nvPicPr>
          <p:cNvPr id="8" name="Immagine 7">
            <a:extLst>
              <a:ext uri="{FF2B5EF4-FFF2-40B4-BE49-F238E27FC236}">
                <a16:creationId xmlns:a16="http://schemas.microsoft.com/office/drawing/2014/main" xmlns="" id="{E4581AEA-3504-CE83-25CC-89847CC10E8A}"/>
              </a:ext>
            </a:extLst>
          </p:cNvPr>
          <p:cNvPicPr>
            <a:picLocks noChangeAspect="1"/>
          </p:cNvPicPr>
          <p:nvPr/>
        </p:nvPicPr>
        <p:blipFill>
          <a:blip r:embed="rId4"/>
          <a:stretch>
            <a:fillRect/>
          </a:stretch>
        </p:blipFill>
        <p:spPr>
          <a:xfrm>
            <a:off x="2057400" y="2267310"/>
            <a:ext cx="8316486" cy="2410161"/>
          </a:xfrm>
          <a:prstGeom prst="rect">
            <a:avLst/>
          </a:prstGeom>
        </p:spPr>
      </p:pic>
    </p:spTree>
    <p:extLst>
      <p:ext uri="{BB962C8B-B14F-4D97-AF65-F5344CB8AC3E}">
        <p14:creationId xmlns:p14="http://schemas.microsoft.com/office/powerpoint/2010/main" xmlns="" val="942926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1E871F3-F406-FB09-016D-8B3861FFDDE6}"/>
            </a:ext>
          </a:extLst>
        </p:cNvPr>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67970E8C-FFB2-6912-D6A0-705253362C7C}"/>
              </a:ext>
            </a:extLst>
          </p:cNvPr>
          <p:cNvSpPr>
            <a:spLocks noGrp="1"/>
          </p:cNvSpPr>
          <p:nvPr>
            <p:ph type="sldNum" sz="quarter" idx="12"/>
          </p:nvPr>
        </p:nvSpPr>
        <p:spPr/>
        <p:txBody>
          <a:bodyPr/>
          <a:lstStyle/>
          <a:p>
            <a:fld id="{7FDF1F86-AE1C-4382-919C-5BAA71888841}" type="slidenum">
              <a:rPr lang="en-US" altLang="it-IT" smtClean="0"/>
              <a:pPr/>
              <a:t>56</a:t>
            </a:fld>
            <a:endParaRPr lang="en-US" altLang="it-IT"/>
          </a:p>
        </p:txBody>
      </p:sp>
      <p:pic>
        <p:nvPicPr>
          <p:cNvPr id="4" name="Immagine 3">
            <a:extLst>
              <a:ext uri="{FF2B5EF4-FFF2-40B4-BE49-F238E27FC236}">
                <a16:creationId xmlns:a16="http://schemas.microsoft.com/office/drawing/2014/main" xmlns="" id="{E1105C84-DCA4-3194-4FF7-2D1DD10C4811}"/>
              </a:ext>
            </a:extLst>
          </p:cNvPr>
          <p:cNvPicPr>
            <a:picLocks noChangeAspect="1"/>
          </p:cNvPicPr>
          <p:nvPr/>
        </p:nvPicPr>
        <p:blipFill>
          <a:blip r:embed="rId3"/>
          <a:stretch>
            <a:fillRect/>
          </a:stretch>
        </p:blipFill>
        <p:spPr>
          <a:xfrm>
            <a:off x="1456677" y="1268760"/>
            <a:ext cx="9278645" cy="562053"/>
          </a:xfrm>
          <a:prstGeom prst="rect">
            <a:avLst/>
          </a:prstGeom>
        </p:spPr>
      </p:pic>
      <p:sp>
        <p:nvSpPr>
          <p:cNvPr id="5" name="Rectangle 5">
            <a:extLst>
              <a:ext uri="{FF2B5EF4-FFF2-40B4-BE49-F238E27FC236}">
                <a16:creationId xmlns:a16="http://schemas.microsoft.com/office/drawing/2014/main" xmlns="" id="{419F6EA1-FF24-81D6-AC49-0222C011579B}"/>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
        <p:nvSpPr>
          <p:cNvPr id="6" name="CasellaDiTesto 5">
            <a:extLst>
              <a:ext uri="{FF2B5EF4-FFF2-40B4-BE49-F238E27FC236}">
                <a16:creationId xmlns:a16="http://schemas.microsoft.com/office/drawing/2014/main" xmlns="" id="{DDB4222B-7296-4B58-80EC-7A23B9C40E1F}"/>
              </a:ext>
            </a:extLst>
          </p:cNvPr>
          <p:cNvSpPr txBox="1"/>
          <p:nvPr/>
        </p:nvSpPr>
        <p:spPr>
          <a:xfrm>
            <a:off x="119336" y="6510238"/>
            <a:ext cx="6408712" cy="307777"/>
          </a:xfrm>
          <a:prstGeom prst="rect">
            <a:avLst/>
          </a:prstGeom>
          <a:noFill/>
        </p:spPr>
        <p:txBody>
          <a:bodyPr wrap="square" rtlCol="0">
            <a:spAutoFit/>
          </a:bodyPr>
          <a:lstStyle/>
          <a:p>
            <a:pPr algn="l"/>
            <a:r>
              <a:rPr lang="en-US" sz="1400" dirty="0" err="1">
                <a:latin typeface="+mn-lt"/>
              </a:rPr>
              <a:t>Mazahreh</a:t>
            </a:r>
            <a:r>
              <a:rPr lang="en-US" sz="1400" dirty="0">
                <a:latin typeface="+mn-lt"/>
              </a:rPr>
              <a:t> T et al. Clinical and Experimental Gastroenterology 2019:12</a:t>
            </a:r>
            <a:endParaRPr lang="it-IT" sz="1400" dirty="0">
              <a:latin typeface="+mn-lt"/>
            </a:endParaRPr>
          </a:p>
        </p:txBody>
      </p:sp>
      <p:pic>
        <p:nvPicPr>
          <p:cNvPr id="8" name="Immagine 7">
            <a:extLst>
              <a:ext uri="{FF2B5EF4-FFF2-40B4-BE49-F238E27FC236}">
                <a16:creationId xmlns:a16="http://schemas.microsoft.com/office/drawing/2014/main" xmlns="" id="{F11602F4-3A0E-F559-AAC7-C10DF6BDF2C6}"/>
              </a:ext>
            </a:extLst>
          </p:cNvPr>
          <p:cNvPicPr>
            <a:picLocks noChangeAspect="1"/>
          </p:cNvPicPr>
          <p:nvPr/>
        </p:nvPicPr>
        <p:blipFill>
          <a:blip r:embed="rId4"/>
          <a:stretch>
            <a:fillRect/>
          </a:stretch>
        </p:blipFill>
        <p:spPr>
          <a:xfrm>
            <a:off x="2057400" y="2267310"/>
            <a:ext cx="8316486" cy="2410161"/>
          </a:xfrm>
          <a:prstGeom prst="rect">
            <a:avLst/>
          </a:prstGeom>
        </p:spPr>
      </p:pic>
      <p:pic>
        <p:nvPicPr>
          <p:cNvPr id="10" name="Immagine 9">
            <a:extLst>
              <a:ext uri="{FF2B5EF4-FFF2-40B4-BE49-F238E27FC236}">
                <a16:creationId xmlns:a16="http://schemas.microsoft.com/office/drawing/2014/main" xmlns="" id="{2843B774-7B7D-FC9D-0D73-6BFBDDA4823D}"/>
              </a:ext>
            </a:extLst>
          </p:cNvPr>
          <p:cNvPicPr>
            <a:picLocks noChangeAspect="1"/>
          </p:cNvPicPr>
          <p:nvPr/>
        </p:nvPicPr>
        <p:blipFill>
          <a:blip r:embed="rId5"/>
          <a:stretch>
            <a:fillRect/>
          </a:stretch>
        </p:blipFill>
        <p:spPr>
          <a:xfrm>
            <a:off x="1456677" y="1899213"/>
            <a:ext cx="9459645" cy="3400900"/>
          </a:xfrm>
          <a:prstGeom prst="rect">
            <a:avLst/>
          </a:prstGeom>
        </p:spPr>
      </p:pic>
      <p:sp>
        <p:nvSpPr>
          <p:cNvPr id="3" name="Rettangolo 2">
            <a:extLst>
              <a:ext uri="{FF2B5EF4-FFF2-40B4-BE49-F238E27FC236}">
                <a16:creationId xmlns:a16="http://schemas.microsoft.com/office/drawing/2014/main" xmlns="" id="{E7860E51-B3E0-8463-92F0-DF29A8215D66}"/>
              </a:ext>
            </a:extLst>
          </p:cNvPr>
          <p:cNvSpPr/>
          <p:nvPr/>
        </p:nvSpPr>
        <p:spPr>
          <a:xfrm>
            <a:off x="1456677" y="4942263"/>
            <a:ext cx="9459645" cy="4309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xmlns="" id="{C35EEADC-8E29-7022-D082-82BB94AE63A9}"/>
              </a:ext>
            </a:extLst>
          </p:cNvPr>
          <p:cNvSpPr/>
          <p:nvPr/>
        </p:nvSpPr>
        <p:spPr>
          <a:xfrm>
            <a:off x="1379475" y="5565089"/>
            <a:ext cx="9433048" cy="82915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noProof="0" dirty="0"/>
              <a:t>Conclusion: It is not mandatory to perform a pre-operative endoscopy in asymptomatic reflux previous to a sleeve gastrectomy. </a:t>
            </a:r>
            <a:r>
              <a:rPr lang="en-US" noProof="0" dirty="0" err="1"/>
              <a:t>Ther</a:t>
            </a:r>
            <a:r>
              <a:rPr lang="en-US" dirty="0"/>
              <a:t>e is no difference of post-operative problems in both groups.</a:t>
            </a:r>
            <a:r>
              <a:rPr lang="en-US" noProof="0" dirty="0"/>
              <a:t> </a:t>
            </a:r>
          </a:p>
        </p:txBody>
      </p:sp>
    </p:spTree>
    <p:extLst>
      <p:ext uri="{BB962C8B-B14F-4D97-AF65-F5344CB8AC3E}">
        <p14:creationId xmlns:p14="http://schemas.microsoft.com/office/powerpoint/2010/main" xmlns="" val="2291598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61D33D05-8637-186D-907E-9B1455F01E16}"/>
              </a:ext>
            </a:extLst>
          </p:cNvPr>
          <p:cNvSpPr>
            <a:spLocks noGrp="1"/>
          </p:cNvSpPr>
          <p:nvPr>
            <p:ph type="sldNum" sz="quarter" idx="12"/>
          </p:nvPr>
        </p:nvSpPr>
        <p:spPr/>
        <p:txBody>
          <a:bodyPr/>
          <a:lstStyle/>
          <a:p>
            <a:fld id="{7FDF1F86-AE1C-4382-919C-5BAA71888841}" type="slidenum">
              <a:rPr lang="en-US" altLang="it-IT" smtClean="0"/>
              <a:pPr/>
              <a:t>57</a:t>
            </a:fld>
            <a:endParaRPr lang="en-US" altLang="it-IT"/>
          </a:p>
        </p:txBody>
      </p:sp>
      <p:pic>
        <p:nvPicPr>
          <p:cNvPr id="4" name="Immagine 3">
            <a:extLst>
              <a:ext uri="{FF2B5EF4-FFF2-40B4-BE49-F238E27FC236}">
                <a16:creationId xmlns:a16="http://schemas.microsoft.com/office/drawing/2014/main" xmlns="" id="{7F1D3042-E736-E040-8359-8322BC556484}"/>
              </a:ext>
            </a:extLst>
          </p:cNvPr>
          <p:cNvPicPr>
            <a:picLocks noChangeAspect="1"/>
          </p:cNvPicPr>
          <p:nvPr/>
        </p:nvPicPr>
        <p:blipFill>
          <a:blip r:embed="rId3"/>
          <a:srcRect r="4577" b="4960"/>
          <a:stretch/>
        </p:blipFill>
        <p:spPr>
          <a:xfrm>
            <a:off x="1127448" y="1052736"/>
            <a:ext cx="9633696" cy="5040560"/>
          </a:xfrm>
          <a:prstGeom prst="rect">
            <a:avLst/>
          </a:prstGeom>
        </p:spPr>
      </p:pic>
      <p:sp>
        <p:nvSpPr>
          <p:cNvPr id="5" name="CasellaDiTesto 4">
            <a:extLst>
              <a:ext uri="{FF2B5EF4-FFF2-40B4-BE49-F238E27FC236}">
                <a16:creationId xmlns:a16="http://schemas.microsoft.com/office/drawing/2014/main" xmlns="" id="{3588E417-CFDE-72EA-CC99-D798466B8429}"/>
              </a:ext>
            </a:extLst>
          </p:cNvPr>
          <p:cNvSpPr txBox="1"/>
          <p:nvPr/>
        </p:nvSpPr>
        <p:spPr>
          <a:xfrm>
            <a:off x="119336" y="6510238"/>
            <a:ext cx="4680520" cy="307777"/>
          </a:xfrm>
          <a:prstGeom prst="rect">
            <a:avLst/>
          </a:prstGeom>
          <a:noFill/>
        </p:spPr>
        <p:txBody>
          <a:bodyPr wrap="square" rtlCol="0">
            <a:spAutoFit/>
          </a:bodyPr>
          <a:lstStyle/>
          <a:p>
            <a:r>
              <a:rPr lang="it-IT" sz="1400" dirty="0" err="1">
                <a:latin typeface="+mn-lt"/>
              </a:rPr>
              <a:t>Poljo</a:t>
            </a:r>
            <a:r>
              <a:rPr lang="it-IT" sz="1400" dirty="0">
                <a:latin typeface="+mn-lt"/>
              </a:rPr>
              <a:t> A et al, </a:t>
            </a:r>
            <a:r>
              <a:rPr lang="it-IT" sz="1400" dirty="0" err="1">
                <a:latin typeface="+mn-lt"/>
              </a:rPr>
              <a:t>Surgical</a:t>
            </a:r>
            <a:r>
              <a:rPr lang="it-IT" sz="1400" dirty="0">
                <a:latin typeface="+mn-lt"/>
              </a:rPr>
              <a:t> </a:t>
            </a:r>
            <a:r>
              <a:rPr lang="it-IT" sz="1400" dirty="0" err="1">
                <a:latin typeface="+mn-lt"/>
              </a:rPr>
              <a:t>Endoscopy</a:t>
            </a:r>
            <a:r>
              <a:rPr lang="it-IT" sz="1400" dirty="0">
                <a:latin typeface="+mn-lt"/>
              </a:rPr>
              <a:t>, </a:t>
            </a:r>
            <a:r>
              <a:rPr lang="it-IT" sz="1400" dirty="0" err="1">
                <a:latin typeface="+mn-lt"/>
              </a:rPr>
              <a:t>Jan</a:t>
            </a:r>
            <a:r>
              <a:rPr lang="it-IT" sz="1400" dirty="0">
                <a:latin typeface="+mn-lt"/>
              </a:rPr>
              <a:t> 2025</a:t>
            </a:r>
          </a:p>
        </p:txBody>
      </p:sp>
      <p:sp>
        <p:nvSpPr>
          <p:cNvPr id="3" name="Rectangle 5">
            <a:extLst>
              <a:ext uri="{FF2B5EF4-FFF2-40B4-BE49-F238E27FC236}">
                <a16:creationId xmlns:a16="http://schemas.microsoft.com/office/drawing/2014/main" xmlns="" id="{68D5632E-78FC-0CD3-1087-B65A5ECFCA02}"/>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Pre-Operative EGD</a:t>
            </a:r>
          </a:p>
        </p:txBody>
      </p:sp>
    </p:spTree>
    <p:extLst>
      <p:ext uri="{BB962C8B-B14F-4D97-AF65-F5344CB8AC3E}">
        <p14:creationId xmlns:p14="http://schemas.microsoft.com/office/powerpoint/2010/main" xmlns="" val="3407794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B49C7FD8-1963-AE73-265C-6E9D18515660}"/>
              </a:ext>
            </a:extLst>
          </p:cNvPr>
          <p:cNvSpPr>
            <a:spLocks noGrp="1"/>
          </p:cNvSpPr>
          <p:nvPr>
            <p:ph type="sldNum" sz="quarter" idx="12"/>
          </p:nvPr>
        </p:nvSpPr>
        <p:spPr/>
        <p:txBody>
          <a:bodyPr/>
          <a:lstStyle/>
          <a:p>
            <a:fld id="{7FDF1F86-AE1C-4382-919C-5BAA71888841}" type="slidenum">
              <a:rPr lang="en-US" altLang="it-IT" smtClean="0"/>
              <a:pPr/>
              <a:t>58</a:t>
            </a:fld>
            <a:endParaRPr lang="en-US" altLang="it-IT"/>
          </a:p>
        </p:txBody>
      </p:sp>
      <p:pic>
        <p:nvPicPr>
          <p:cNvPr id="4" name="Immagine 3">
            <a:extLst>
              <a:ext uri="{FF2B5EF4-FFF2-40B4-BE49-F238E27FC236}">
                <a16:creationId xmlns:a16="http://schemas.microsoft.com/office/drawing/2014/main" xmlns="" id="{8B24D79B-B5B5-43CA-6BC3-4AD5C3F1ADEC}"/>
              </a:ext>
            </a:extLst>
          </p:cNvPr>
          <p:cNvPicPr>
            <a:picLocks noChangeAspect="1"/>
          </p:cNvPicPr>
          <p:nvPr/>
        </p:nvPicPr>
        <p:blipFill>
          <a:blip r:embed="rId2"/>
          <a:stretch>
            <a:fillRect/>
          </a:stretch>
        </p:blipFill>
        <p:spPr>
          <a:xfrm>
            <a:off x="1901331" y="1551315"/>
            <a:ext cx="6373114" cy="2143424"/>
          </a:xfrm>
          <a:prstGeom prst="rect">
            <a:avLst/>
          </a:prstGeom>
        </p:spPr>
      </p:pic>
      <p:sp>
        <p:nvSpPr>
          <p:cNvPr id="3" name="CasellaDiTesto 2">
            <a:extLst>
              <a:ext uri="{FF2B5EF4-FFF2-40B4-BE49-F238E27FC236}">
                <a16:creationId xmlns:a16="http://schemas.microsoft.com/office/drawing/2014/main" xmlns="" id="{25B113C0-547E-A426-A85A-CCB34877BCED}"/>
              </a:ext>
            </a:extLst>
          </p:cNvPr>
          <p:cNvSpPr txBox="1"/>
          <p:nvPr/>
        </p:nvSpPr>
        <p:spPr>
          <a:xfrm>
            <a:off x="119336" y="6510238"/>
            <a:ext cx="10657184" cy="307777"/>
          </a:xfrm>
          <a:prstGeom prst="rect">
            <a:avLst/>
          </a:prstGeom>
          <a:noFill/>
        </p:spPr>
        <p:txBody>
          <a:bodyPr wrap="square" rtlCol="0">
            <a:spAutoFit/>
          </a:bodyPr>
          <a:lstStyle/>
          <a:p>
            <a:r>
              <a:rPr lang="it-IT" sz="1400" dirty="0"/>
              <a:t> Evans JA et al. </a:t>
            </a:r>
            <a:r>
              <a:rPr lang="en-US" sz="1400" dirty="0"/>
              <a:t>ASGE STANDARDS OF PRACTICE COMMITTEE -</a:t>
            </a:r>
            <a:r>
              <a:rPr lang="it-IT" sz="1400" dirty="0"/>
              <a:t> </a:t>
            </a:r>
            <a:r>
              <a:rPr lang="en-US" sz="1400" dirty="0"/>
              <a:t>Surg </a:t>
            </a:r>
            <a:r>
              <a:rPr lang="en-US" sz="1400" dirty="0" err="1"/>
              <a:t>Endosc</a:t>
            </a:r>
            <a:r>
              <a:rPr lang="en-US" sz="1400" dirty="0"/>
              <a:t> (2015) 29:1007–1017</a:t>
            </a:r>
            <a:endParaRPr lang="it-IT" sz="1400" dirty="0">
              <a:latin typeface="+mn-lt"/>
            </a:endParaRPr>
          </a:p>
        </p:txBody>
      </p:sp>
      <p:pic>
        <p:nvPicPr>
          <p:cNvPr id="9" name="Immagine 8">
            <a:extLst>
              <a:ext uri="{FF2B5EF4-FFF2-40B4-BE49-F238E27FC236}">
                <a16:creationId xmlns:a16="http://schemas.microsoft.com/office/drawing/2014/main" xmlns="" id="{EA73048D-F10A-78AE-ADBA-EFD88ADE37BA}"/>
              </a:ext>
            </a:extLst>
          </p:cNvPr>
          <p:cNvPicPr>
            <a:picLocks noChangeAspect="1"/>
          </p:cNvPicPr>
          <p:nvPr/>
        </p:nvPicPr>
        <p:blipFill>
          <a:blip r:embed="rId3"/>
          <a:stretch>
            <a:fillRect/>
          </a:stretch>
        </p:blipFill>
        <p:spPr>
          <a:xfrm>
            <a:off x="5256340" y="4293096"/>
            <a:ext cx="6708519" cy="1291480"/>
          </a:xfrm>
          <a:prstGeom prst="rect">
            <a:avLst/>
          </a:prstGeom>
        </p:spPr>
      </p:pic>
      <p:sp>
        <p:nvSpPr>
          <p:cNvPr id="10" name="Rectangle 5">
            <a:extLst>
              <a:ext uri="{FF2B5EF4-FFF2-40B4-BE49-F238E27FC236}">
                <a16:creationId xmlns:a16="http://schemas.microsoft.com/office/drawing/2014/main" xmlns="" id="{4F50121D-96CF-73B5-7C7C-B2BBA6A82FB4}"/>
              </a:ext>
            </a:extLst>
          </p:cNvPr>
          <p:cNvSpPr>
            <a:spLocks noChangeArrowheads="1"/>
          </p:cNvSpPr>
          <p:nvPr/>
        </p:nvSpPr>
        <p:spPr bwMode="auto">
          <a:xfrm>
            <a:off x="2057400" y="26035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GUIDELINES</a:t>
            </a:r>
          </a:p>
        </p:txBody>
      </p:sp>
      <p:pic>
        <p:nvPicPr>
          <p:cNvPr id="12" name="Immagine 11">
            <a:extLst>
              <a:ext uri="{FF2B5EF4-FFF2-40B4-BE49-F238E27FC236}">
                <a16:creationId xmlns:a16="http://schemas.microsoft.com/office/drawing/2014/main" xmlns="" id="{5AFC9E8D-CB1A-60A1-FD80-B77A827FAA95}"/>
              </a:ext>
            </a:extLst>
          </p:cNvPr>
          <p:cNvPicPr>
            <a:picLocks noChangeAspect="1"/>
          </p:cNvPicPr>
          <p:nvPr/>
        </p:nvPicPr>
        <p:blipFill>
          <a:blip r:embed="rId4"/>
          <a:stretch>
            <a:fillRect/>
          </a:stretch>
        </p:blipFill>
        <p:spPr>
          <a:xfrm>
            <a:off x="2988951" y="4601060"/>
            <a:ext cx="2429214" cy="933580"/>
          </a:xfrm>
          <a:prstGeom prst="rect">
            <a:avLst/>
          </a:prstGeom>
        </p:spPr>
      </p:pic>
    </p:spTree>
    <p:extLst>
      <p:ext uri="{BB962C8B-B14F-4D97-AF65-F5344CB8AC3E}">
        <p14:creationId xmlns:p14="http://schemas.microsoft.com/office/powerpoint/2010/main" xmlns="" val="10561805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F8272E6-A23B-0331-6860-AE60D832B3D6}"/>
              </a:ext>
            </a:extLst>
          </p:cNvPr>
          <p:cNvSpPr>
            <a:spLocks noGrp="1"/>
          </p:cNvSpPr>
          <p:nvPr>
            <p:ph type="sldNum" sz="quarter" idx="12"/>
          </p:nvPr>
        </p:nvSpPr>
        <p:spPr/>
        <p:txBody>
          <a:bodyPr/>
          <a:lstStyle/>
          <a:p>
            <a:fld id="{7FDF1F86-AE1C-4382-919C-5BAA71888841}" type="slidenum">
              <a:rPr lang="en-US" altLang="it-IT" smtClean="0"/>
              <a:pPr/>
              <a:t>59</a:t>
            </a:fld>
            <a:endParaRPr lang="en-US" altLang="it-IT"/>
          </a:p>
        </p:txBody>
      </p:sp>
      <p:pic>
        <p:nvPicPr>
          <p:cNvPr id="4" name="Immagine 3">
            <a:extLst>
              <a:ext uri="{FF2B5EF4-FFF2-40B4-BE49-F238E27FC236}">
                <a16:creationId xmlns:a16="http://schemas.microsoft.com/office/drawing/2014/main" xmlns="" id="{E7A1EE63-7624-333B-DB7A-6FFC1D385299}"/>
              </a:ext>
            </a:extLst>
          </p:cNvPr>
          <p:cNvPicPr>
            <a:picLocks noChangeAspect="1"/>
          </p:cNvPicPr>
          <p:nvPr/>
        </p:nvPicPr>
        <p:blipFill>
          <a:blip r:embed="rId2"/>
          <a:stretch>
            <a:fillRect/>
          </a:stretch>
        </p:blipFill>
        <p:spPr>
          <a:xfrm>
            <a:off x="976515" y="1368037"/>
            <a:ext cx="9158085" cy="3400007"/>
          </a:xfrm>
          <a:prstGeom prst="rect">
            <a:avLst/>
          </a:prstGeom>
        </p:spPr>
      </p:pic>
      <p:sp>
        <p:nvSpPr>
          <p:cNvPr id="5" name="Rectangle 5">
            <a:extLst>
              <a:ext uri="{FF2B5EF4-FFF2-40B4-BE49-F238E27FC236}">
                <a16:creationId xmlns:a16="http://schemas.microsoft.com/office/drawing/2014/main" xmlns="" id="{744A03F4-D847-A2DA-A169-5E10AE291DBA}"/>
              </a:ext>
            </a:extLst>
          </p:cNvPr>
          <p:cNvSpPr>
            <a:spLocks noChangeArrowheads="1"/>
          </p:cNvSpPr>
          <p:nvPr/>
        </p:nvSpPr>
        <p:spPr bwMode="auto">
          <a:xfrm>
            <a:off x="2057400" y="26035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GUIDELINES</a:t>
            </a:r>
          </a:p>
        </p:txBody>
      </p:sp>
      <p:sp>
        <p:nvSpPr>
          <p:cNvPr id="6" name="CasellaDiTesto 5">
            <a:extLst>
              <a:ext uri="{FF2B5EF4-FFF2-40B4-BE49-F238E27FC236}">
                <a16:creationId xmlns:a16="http://schemas.microsoft.com/office/drawing/2014/main" xmlns="" id="{DB87D8DE-79C0-C36B-6F79-7CC202D034F2}"/>
              </a:ext>
            </a:extLst>
          </p:cNvPr>
          <p:cNvSpPr txBox="1"/>
          <p:nvPr/>
        </p:nvSpPr>
        <p:spPr>
          <a:xfrm>
            <a:off x="119336" y="6510238"/>
            <a:ext cx="4680520" cy="307777"/>
          </a:xfrm>
          <a:prstGeom prst="rect">
            <a:avLst/>
          </a:prstGeom>
          <a:noFill/>
        </p:spPr>
        <p:txBody>
          <a:bodyPr wrap="square" rtlCol="0">
            <a:spAutoFit/>
          </a:bodyPr>
          <a:lstStyle/>
          <a:p>
            <a:r>
              <a:rPr lang="it-IT" sz="1400" dirty="0">
                <a:latin typeface="+mn-lt"/>
              </a:rPr>
              <a:t>Di Lorenzo N et al, EAES </a:t>
            </a:r>
            <a:r>
              <a:rPr lang="it-IT" sz="1400" dirty="0" err="1">
                <a:latin typeface="+mn-lt"/>
              </a:rPr>
              <a:t>guidelines</a:t>
            </a:r>
            <a:r>
              <a:rPr lang="it-IT" sz="1400" dirty="0">
                <a:latin typeface="+mn-lt"/>
              </a:rPr>
              <a:t>, </a:t>
            </a:r>
            <a:r>
              <a:rPr lang="it-IT" sz="1400" dirty="0" err="1">
                <a:latin typeface="+mn-lt"/>
              </a:rPr>
              <a:t>Surg</a:t>
            </a:r>
            <a:r>
              <a:rPr lang="it-IT" sz="1400" dirty="0">
                <a:latin typeface="+mn-lt"/>
              </a:rPr>
              <a:t> </a:t>
            </a:r>
            <a:r>
              <a:rPr lang="it-IT" sz="1400" dirty="0" err="1">
                <a:latin typeface="+mn-lt"/>
              </a:rPr>
              <a:t>Endosc</a:t>
            </a:r>
            <a:r>
              <a:rPr lang="it-IT" sz="1400" dirty="0">
                <a:latin typeface="+mn-lt"/>
              </a:rPr>
              <a:t>. 2020 </a:t>
            </a:r>
            <a:r>
              <a:rPr lang="it-IT" sz="1400" dirty="0" err="1">
                <a:latin typeface="+mn-lt"/>
              </a:rPr>
              <a:t>Jun</a:t>
            </a:r>
            <a:endParaRPr lang="it-IT" sz="1400" dirty="0">
              <a:latin typeface="+mn-lt"/>
            </a:endParaRPr>
          </a:p>
        </p:txBody>
      </p:sp>
      <p:pic>
        <p:nvPicPr>
          <p:cNvPr id="7" name="Immagine 6">
            <a:extLst>
              <a:ext uri="{FF2B5EF4-FFF2-40B4-BE49-F238E27FC236}">
                <a16:creationId xmlns:a16="http://schemas.microsoft.com/office/drawing/2014/main" xmlns="" id="{A28B6C4F-9396-69C0-A80C-45385AE9D651}"/>
              </a:ext>
            </a:extLst>
          </p:cNvPr>
          <p:cNvPicPr>
            <a:picLocks noChangeAspect="1"/>
          </p:cNvPicPr>
          <p:nvPr/>
        </p:nvPicPr>
        <p:blipFill>
          <a:blip r:embed="rId3"/>
          <a:stretch>
            <a:fillRect/>
          </a:stretch>
        </p:blipFill>
        <p:spPr>
          <a:xfrm>
            <a:off x="5657245" y="4768044"/>
            <a:ext cx="2943636" cy="1343212"/>
          </a:xfrm>
          <a:prstGeom prst="rect">
            <a:avLst/>
          </a:prstGeom>
        </p:spPr>
      </p:pic>
      <p:pic>
        <p:nvPicPr>
          <p:cNvPr id="9" name="Immagine 8">
            <a:extLst>
              <a:ext uri="{FF2B5EF4-FFF2-40B4-BE49-F238E27FC236}">
                <a16:creationId xmlns:a16="http://schemas.microsoft.com/office/drawing/2014/main" xmlns="" id="{4004F049-665F-3CFD-6043-5330739B4600}"/>
              </a:ext>
            </a:extLst>
          </p:cNvPr>
          <p:cNvPicPr>
            <a:picLocks noChangeAspect="1"/>
          </p:cNvPicPr>
          <p:nvPr/>
        </p:nvPicPr>
        <p:blipFill>
          <a:blip r:embed="rId4"/>
          <a:stretch>
            <a:fillRect/>
          </a:stretch>
        </p:blipFill>
        <p:spPr>
          <a:xfrm>
            <a:off x="8832304" y="4907607"/>
            <a:ext cx="1954558" cy="1064086"/>
          </a:xfrm>
          <a:prstGeom prst="rect">
            <a:avLst/>
          </a:prstGeom>
        </p:spPr>
      </p:pic>
    </p:spTree>
    <p:extLst>
      <p:ext uri="{BB962C8B-B14F-4D97-AF65-F5344CB8AC3E}">
        <p14:creationId xmlns:p14="http://schemas.microsoft.com/office/powerpoint/2010/main" xmlns="" val="67592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D9060902-C0FC-9043-619B-0B94B3D21792}"/>
              </a:ext>
            </a:extLst>
          </p:cNvPr>
          <p:cNvSpPr>
            <a:spLocks noGrp="1"/>
          </p:cNvSpPr>
          <p:nvPr>
            <p:ph type="sldNum" sz="quarter" idx="12"/>
          </p:nvPr>
        </p:nvSpPr>
        <p:spPr/>
        <p:txBody>
          <a:bodyPr/>
          <a:lstStyle/>
          <a:p>
            <a:fld id="{7FDF1F86-AE1C-4382-919C-5BAA71888841}" type="slidenum">
              <a:rPr lang="en-US" altLang="it-IT" smtClean="0"/>
              <a:pPr/>
              <a:t>6</a:t>
            </a:fld>
            <a:endParaRPr lang="en-US" altLang="it-IT"/>
          </a:p>
        </p:txBody>
      </p:sp>
      <p:pic>
        <p:nvPicPr>
          <p:cNvPr id="4" name="Immagine 3">
            <a:extLst>
              <a:ext uri="{FF2B5EF4-FFF2-40B4-BE49-F238E27FC236}">
                <a16:creationId xmlns:a16="http://schemas.microsoft.com/office/drawing/2014/main" xmlns="" id="{99849E86-F8E6-8626-FB6C-83BE6A771A40}"/>
              </a:ext>
            </a:extLst>
          </p:cNvPr>
          <p:cNvPicPr>
            <a:picLocks noChangeAspect="1"/>
          </p:cNvPicPr>
          <p:nvPr/>
        </p:nvPicPr>
        <p:blipFill>
          <a:blip r:embed="rId2"/>
          <a:stretch>
            <a:fillRect/>
          </a:stretch>
        </p:blipFill>
        <p:spPr>
          <a:xfrm>
            <a:off x="1847528" y="980728"/>
            <a:ext cx="8303333" cy="5551998"/>
          </a:xfrm>
          <a:prstGeom prst="rect">
            <a:avLst/>
          </a:prstGeom>
        </p:spPr>
      </p:pic>
      <p:sp>
        <p:nvSpPr>
          <p:cNvPr id="3" name="Rectangle 5">
            <a:extLst>
              <a:ext uri="{FF2B5EF4-FFF2-40B4-BE49-F238E27FC236}">
                <a16:creationId xmlns:a16="http://schemas.microsoft.com/office/drawing/2014/main" xmlns="" id="{0C6C8251-489F-CF09-AF6E-734B825817AE}"/>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Classificazione</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Ernia</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Iatale</a:t>
            </a:r>
            <a:endParaRPr lang="en-US" altLang="it-IT" sz="3600" i="1"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27446154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A7A13BD5-EFFA-F60A-BEDF-D3C38FCE0193}"/>
              </a:ext>
            </a:extLst>
          </p:cNvPr>
          <p:cNvSpPr>
            <a:spLocks noGrp="1"/>
          </p:cNvSpPr>
          <p:nvPr>
            <p:ph type="sldNum" sz="quarter" idx="12"/>
          </p:nvPr>
        </p:nvSpPr>
        <p:spPr/>
        <p:txBody>
          <a:bodyPr/>
          <a:lstStyle/>
          <a:p>
            <a:fld id="{7FDF1F86-AE1C-4382-919C-5BAA71888841}" type="slidenum">
              <a:rPr lang="en-US" altLang="it-IT" smtClean="0"/>
              <a:pPr/>
              <a:t>60</a:t>
            </a:fld>
            <a:endParaRPr lang="en-US" altLang="it-IT"/>
          </a:p>
        </p:txBody>
      </p:sp>
      <p:sp>
        <p:nvSpPr>
          <p:cNvPr id="3" name="Rectangle 5">
            <a:extLst>
              <a:ext uri="{FF2B5EF4-FFF2-40B4-BE49-F238E27FC236}">
                <a16:creationId xmlns:a16="http://schemas.microsoft.com/office/drawing/2014/main" xmlns="" id="{FE8DD63D-E2AC-D97A-C7D0-A773D3CBE6F5}"/>
              </a:ext>
            </a:extLst>
          </p:cNvPr>
          <p:cNvSpPr>
            <a:spLocks noChangeArrowheads="1"/>
          </p:cNvSpPr>
          <p:nvPr/>
        </p:nvSpPr>
        <p:spPr bwMode="auto">
          <a:xfrm>
            <a:off x="2057400" y="26035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GUIDELINES</a:t>
            </a:r>
          </a:p>
        </p:txBody>
      </p:sp>
      <p:pic>
        <p:nvPicPr>
          <p:cNvPr id="5" name="Immagine 4">
            <a:extLst>
              <a:ext uri="{FF2B5EF4-FFF2-40B4-BE49-F238E27FC236}">
                <a16:creationId xmlns:a16="http://schemas.microsoft.com/office/drawing/2014/main" xmlns="" id="{283338B6-933D-111C-BB0C-A9610BADFA68}"/>
              </a:ext>
            </a:extLst>
          </p:cNvPr>
          <p:cNvPicPr>
            <a:picLocks noChangeAspect="1"/>
          </p:cNvPicPr>
          <p:nvPr/>
        </p:nvPicPr>
        <p:blipFill>
          <a:blip r:embed="rId2"/>
          <a:stretch>
            <a:fillRect/>
          </a:stretch>
        </p:blipFill>
        <p:spPr>
          <a:xfrm>
            <a:off x="8298201" y="1124744"/>
            <a:ext cx="3367997" cy="1816448"/>
          </a:xfrm>
          <a:prstGeom prst="rect">
            <a:avLst/>
          </a:prstGeom>
        </p:spPr>
      </p:pic>
      <p:pic>
        <p:nvPicPr>
          <p:cNvPr id="7" name="Immagine 6">
            <a:extLst>
              <a:ext uri="{FF2B5EF4-FFF2-40B4-BE49-F238E27FC236}">
                <a16:creationId xmlns:a16="http://schemas.microsoft.com/office/drawing/2014/main" xmlns="" id="{AD6B9758-0EBA-3BD4-49AD-90D417B340D3}"/>
              </a:ext>
            </a:extLst>
          </p:cNvPr>
          <p:cNvPicPr>
            <a:picLocks noChangeAspect="1"/>
          </p:cNvPicPr>
          <p:nvPr/>
        </p:nvPicPr>
        <p:blipFill>
          <a:blip r:embed="rId3"/>
          <a:stretch>
            <a:fillRect/>
          </a:stretch>
        </p:blipFill>
        <p:spPr>
          <a:xfrm>
            <a:off x="119336" y="3429000"/>
            <a:ext cx="11979507" cy="1296144"/>
          </a:xfrm>
          <a:prstGeom prst="rect">
            <a:avLst/>
          </a:prstGeom>
        </p:spPr>
      </p:pic>
      <p:sp>
        <p:nvSpPr>
          <p:cNvPr id="8" name="CasellaDiTesto 7">
            <a:extLst>
              <a:ext uri="{FF2B5EF4-FFF2-40B4-BE49-F238E27FC236}">
                <a16:creationId xmlns:a16="http://schemas.microsoft.com/office/drawing/2014/main" xmlns="" id="{23869057-54C7-3E01-C65B-B0F54976646D}"/>
              </a:ext>
            </a:extLst>
          </p:cNvPr>
          <p:cNvSpPr txBox="1"/>
          <p:nvPr/>
        </p:nvSpPr>
        <p:spPr>
          <a:xfrm>
            <a:off x="119336" y="6510238"/>
            <a:ext cx="2880320" cy="307777"/>
          </a:xfrm>
          <a:prstGeom prst="rect">
            <a:avLst/>
          </a:prstGeom>
          <a:noFill/>
        </p:spPr>
        <p:txBody>
          <a:bodyPr wrap="square" rtlCol="0">
            <a:spAutoFit/>
          </a:bodyPr>
          <a:lstStyle/>
          <a:p>
            <a:r>
              <a:rPr lang="it-IT" sz="1400" dirty="0" err="1">
                <a:latin typeface="+mn-lt"/>
              </a:rPr>
              <a:t>Sicob</a:t>
            </a:r>
            <a:r>
              <a:rPr lang="it-IT" sz="1400" dirty="0">
                <a:latin typeface="+mn-lt"/>
              </a:rPr>
              <a:t>, 2023</a:t>
            </a:r>
          </a:p>
        </p:txBody>
      </p:sp>
    </p:spTree>
    <p:extLst>
      <p:ext uri="{BB962C8B-B14F-4D97-AF65-F5344CB8AC3E}">
        <p14:creationId xmlns:p14="http://schemas.microsoft.com/office/powerpoint/2010/main" xmlns="" val="41406635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E1A9AAF4-DA6C-579F-0B1C-36AC7AE810FE}"/>
              </a:ext>
            </a:extLst>
          </p:cNvPr>
          <p:cNvSpPr>
            <a:spLocks noGrp="1"/>
          </p:cNvSpPr>
          <p:nvPr>
            <p:ph type="sldNum" sz="quarter" idx="12"/>
          </p:nvPr>
        </p:nvSpPr>
        <p:spPr/>
        <p:txBody>
          <a:bodyPr/>
          <a:lstStyle/>
          <a:p>
            <a:fld id="{7FDF1F86-AE1C-4382-919C-5BAA71888841}" type="slidenum">
              <a:rPr lang="en-US" altLang="it-IT" smtClean="0"/>
              <a:pPr/>
              <a:t>61</a:t>
            </a:fld>
            <a:endParaRPr lang="en-US" altLang="it-IT"/>
          </a:p>
        </p:txBody>
      </p:sp>
      <p:pic>
        <p:nvPicPr>
          <p:cNvPr id="7" name="Immagine 6">
            <a:extLst>
              <a:ext uri="{FF2B5EF4-FFF2-40B4-BE49-F238E27FC236}">
                <a16:creationId xmlns:a16="http://schemas.microsoft.com/office/drawing/2014/main" xmlns="" id="{F6B29136-A225-7CA1-A967-76B9F4FE5D15}"/>
              </a:ext>
            </a:extLst>
          </p:cNvPr>
          <p:cNvPicPr>
            <a:picLocks noChangeAspect="1"/>
          </p:cNvPicPr>
          <p:nvPr/>
        </p:nvPicPr>
        <p:blipFill>
          <a:blip r:embed="rId3"/>
          <a:stretch>
            <a:fillRect/>
          </a:stretch>
        </p:blipFill>
        <p:spPr>
          <a:xfrm>
            <a:off x="4633836" y="-11413"/>
            <a:ext cx="5350596" cy="7460411"/>
          </a:xfrm>
          <a:prstGeom prst="rect">
            <a:avLst/>
          </a:prstGeom>
        </p:spPr>
      </p:pic>
      <p:sp>
        <p:nvSpPr>
          <p:cNvPr id="8" name="Rectangle 5">
            <a:extLst>
              <a:ext uri="{FF2B5EF4-FFF2-40B4-BE49-F238E27FC236}">
                <a16:creationId xmlns:a16="http://schemas.microsoft.com/office/drawing/2014/main" xmlns="" id="{C244E659-BCD9-76BE-ED37-AE215B8CB2C9}"/>
              </a:ext>
            </a:extLst>
          </p:cNvPr>
          <p:cNvSpPr>
            <a:spLocks noChangeArrowheads="1"/>
          </p:cNvSpPr>
          <p:nvPr/>
        </p:nvSpPr>
        <p:spPr bwMode="auto">
          <a:xfrm>
            <a:off x="-1471686" y="188640"/>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a:solidFill>
                  <a:schemeClr val="bg1"/>
                </a:solidFill>
                <a:effectLst>
                  <a:outerShdw blurRad="38100" dist="38100" dir="2700000" algn="tl">
                    <a:srgbClr val="C0C0C0"/>
                  </a:outerShdw>
                </a:effectLst>
              </a:rPr>
              <a:t>PDTA AZIENDALE</a:t>
            </a:r>
          </a:p>
        </p:txBody>
      </p:sp>
    </p:spTree>
    <p:extLst>
      <p:ext uri="{BB962C8B-B14F-4D97-AF65-F5344CB8AC3E}">
        <p14:creationId xmlns:p14="http://schemas.microsoft.com/office/powerpoint/2010/main" xmlns="" val="323954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D07F264-8B68-17EA-7926-AF2E74F2E36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1ED76CB-68E2-3F97-F6A3-8C12A5B77156}"/>
              </a:ext>
            </a:extLst>
          </p:cNvPr>
          <p:cNvSpPr>
            <a:spLocks noGrp="1"/>
          </p:cNvSpPr>
          <p:nvPr>
            <p:ph idx="1"/>
          </p:nvPr>
        </p:nvSpPr>
        <p:spPr>
          <a:xfrm>
            <a:off x="514905" y="1286807"/>
            <a:ext cx="11301274" cy="4662473"/>
          </a:xfrm>
        </p:spPr>
        <p:txBody>
          <a:bodyPr>
            <a:normAutofit lnSpcReduction="10000"/>
          </a:bodyPr>
          <a:lstStyle/>
          <a:p>
            <a:pPr marL="0" indent="0" algn="just">
              <a:buNone/>
            </a:pPr>
            <a:r>
              <a:rPr lang="en-US" noProof="0" dirty="0">
                <a:latin typeface="Calibri" panose="020F0502020204030204" pitchFamily="34" charset="0"/>
                <a:ea typeface="Calibri" panose="020F0502020204030204" pitchFamily="34" charset="0"/>
                <a:cs typeface="Calibri" panose="020F0502020204030204" pitchFamily="34" charset="0"/>
              </a:rPr>
              <a:t>An </a:t>
            </a:r>
            <a:r>
              <a:rPr lang="en-US" b="1" dirty="0">
                <a:ln w="19050">
                  <a:solidFill>
                    <a:srgbClr val="008000"/>
                  </a:solidFill>
                  <a:prstDash val="solid"/>
                </a:ln>
                <a:solidFill>
                  <a:srgbClr val="9933FF"/>
                </a:solidFill>
                <a:cs typeface="Arial" panose="020B0604020202020204" pitchFamily="34" charset="0"/>
              </a:rPr>
              <a:t>endoscopic work-up</a:t>
            </a:r>
            <a:r>
              <a:rPr lang="en-US" b="1" dirty="0">
                <a:ln w="19050">
                  <a:solidFill>
                    <a:srgbClr val="008000"/>
                  </a:solidFill>
                  <a:prstDash val="solid"/>
                </a:ln>
                <a:solidFill>
                  <a:srgbClr val="9933FF"/>
                </a:solidFill>
                <a:latin typeface="Arial" panose="020B0604020202020204" pitchFamily="34" charset="0"/>
                <a:cs typeface="Arial" panose="020B0604020202020204" pitchFamily="34" charset="0"/>
              </a:rPr>
              <a:t> </a:t>
            </a:r>
            <a:r>
              <a:rPr lang="en-US" noProof="0" dirty="0">
                <a:latin typeface="Calibri" panose="020F0502020204030204" pitchFamily="34" charset="0"/>
                <a:ea typeface="Calibri" panose="020F0502020204030204" pitchFamily="34" charset="0"/>
                <a:cs typeface="Calibri" panose="020F0502020204030204" pitchFamily="34" charset="0"/>
              </a:rPr>
              <a:t>should be strongly recommended in all bariatric patients.</a:t>
            </a:r>
          </a:p>
          <a:p>
            <a:pPr marL="0" indent="0" algn="just">
              <a:buNone/>
            </a:pPr>
            <a:endParaRPr lang="en-US" noProof="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b="1" dirty="0">
                <a:ln w="19050">
                  <a:solidFill>
                    <a:srgbClr val="008000"/>
                  </a:solidFill>
                  <a:prstDash val="solid"/>
                </a:ln>
                <a:solidFill>
                  <a:srgbClr val="9933FF"/>
                </a:solidFill>
                <a:cs typeface="Arial" panose="020B0604020202020204" pitchFamily="34" charset="0"/>
              </a:rPr>
              <a:t>Quality endoscopy </a:t>
            </a:r>
            <a:r>
              <a:rPr lang="en-US" noProof="0" dirty="0">
                <a:latin typeface="Calibri" panose="020F0502020204030204" pitchFamily="34" charset="0"/>
                <a:ea typeface="Calibri" panose="020F0502020204030204" pitchFamily="34" charset="0"/>
                <a:cs typeface="Calibri" panose="020F0502020204030204" pitchFamily="34" charset="0"/>
              </a:rPr>
              <a:t>must be performed according to certain behavioral, biopsy and classification criteria</a:t>
            </a:r>
            <a:r>
              <a:rPr lang="en-US" dirty="0">
                <a:latin typeface="Calibri" panose="020F0502020204030204" pitchFamily="34" charset="0"/>
                <a:ea typeface="Calibri" panose="020F0502020204030204" pitchFamily="34" charset="0"/>
                <a:cs typeface="Calibri" panose="020F0502020204030204" pitchFamily="34" charset="0"/>
              </a:rPr>
              <a:t>.</a:t>
            </a:r>
            <a:endParaRPr lang="en-US" noProof="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US" noProof="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dirty="0">
                <a:latin typeface="Calibri" panose="020F0502020204030204" pitchFamily="34" charset="0"/>
                <a:ea typeface="Calibri" panose="020F0502020204030204" pitchFamily="34" charset="0"/>
                <a:cs typeface="Calibri" panose="020F0502020204030204" pitchFamily="34" charset="0"/>
              </a:rPr>
              <a:t>Pre-operative EGD frequently identifies </a:t>
            </a:r>
            <a:r>
              <a:rPr lang="en-US" u="sng" dirty="0">
                <a:latin typeface="Calibri" panose="020F0502020204030204" pitchFamily="34" charset="0"/>
                <a:ea typeface="Calibri" panose="020F0502020204030204" pitchFamily="34" charset="0"/>
                <a:cs typeface="Calibri" panose="020F0502020204030204" pitchFamily="34" charset="0"/>
              </a:rPr>
              <a:t>significant GI pathology and prompts important treatments (cost-benefit?)</a:t>
            </a:r>
            <a:r>
              <a:rPr lang="en-US" dirty="0">
                <a:latin typeface="Calibri" panose="020F0502020204030204" pitchFamily="34" charset="0"/>
                <a:ea typeface="Calibri" panose="020F0502020204030204" pitchFamily="34" charset="0"/>
                <a:cs typeface="Calibri" panose="020F0502020204030204" pitchFamily="34" charset="0"/>
              </a:rPr>
              <a:t>. </a:t>
            </a:r>
            <a:endParaRPr lang="it-IT" noProof="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endParaRPr lang="en-US" noProof="0" dirty="0">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2800" noProof="0" dirty="0">
                <a:latin typeface="Calibri" panose="020F0502020204030204" pitchFamily="34" charset="0"/>
                <a:ea typeface="Calibri" panose="020F0502020204030204" pitchFamily="34" charset="0"/>
                <a:cs typeface="Calibri" panose="020F0502020204030204" pitchFamily="34" charset="0"/>
              </a:rPr>
              <a:t>A </a:t>
            </a:r>
            <a:r>
              <a:rPr lang="en-US" b="1" dirty="0">
                <a:ln w="19050">
                  <a:solidFill>
                    <a:srgbClr val="008000"/>
                  </a:solidFill>
                  <a:prstDash val="solid"/>
                </a:ln>
                <a:solidFill>
                  <a:srgbClr val="9933FF"/>
                </a:solidFill>
                <a:cs typeface="Arial" panose="020B0604020202020204" pitchFamily="34" charset="0"/>
              </a:rPr>
              <a:t>multidisciplinary approach </a:t>
            </a:r>
            <a:r>
              <a:rPr lang="en-US" sz="2800" noProof="0" dirty="0">
                <a:latin typeface="Calibri" panose="020F0502020204030204" pitchFamily="34" charset="0"/>
                <a:ea typeface="Calibri" panose="020F0502020204030204" pitchFamily="34" charset="0"/>
                <a:cs typeface="Calibri" panose="020F0502020204030204" pitchFamily="34" charset="0"/>
              </a:rPr>
              <a:t>should be supportive in designating the best surgical option for the patient and subsequent follow-up.</a:t>
            </a:r>
            <a:r>
              <a:rPr lang="it-IT" noProof="0" dirty="0">
                <a:latin typeface="Calibri" panose="020F0502020204030204" pitchFamily="34" charset="0"/>
                <a:ea typeface="Calibri" panose="020F0502020204030204" pitchFamily="34" charset="0"/>
                <a:cs typeface="Calibri" panose="020F0502020204030204" pitchFamily="34" charset="0"/>
              </a:rPr>
              <a:t> </a:t>
            </a:r>
            <a:endParaRPr lang="it-IT" sz="28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6" name="Rectangle 1">
            <a:extLst>
              <a:ext uri="{FF2B5EF4-FFF2-40B4-BE49-F238E27FC236}">
                <a16:creationId xmlns:a16="http://schemas.microsoft.com/office/drawing/2014/main" xmlns="" id="{0C992AAC-DCAE-C433-4DC3-A31E4EB4652B}"/>
              </a:ext>
            </a:extLst>
          </p:cNvPr>
          <p:cNvSpPr txBox="1">
            <a:spLocks noChangeArrowheads="1"/>
          </p:cNvSpPr>
          <p:nvPr/>
        </p:nvSpPr>
        <p:spPr bwMode="auto">
          <a:xfrm>
            <a:off x="1044402" y="-94930"/>
            <a:ext cx="10103195"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fontAlgn="auto" hangingPunct="1">
              <a:spcBef>
                <a:spcPct val="0"/>
              </a:spcBef>
              <a:spcAft>
                <a:spcPts val="0"/>
              </a:spcAft>
              <a:buFont typeface="Arial" panose="020B0604020202020204" pitchFamily="34" charset="0"/>
              <a:buNone/>
              <a:defRPr/>
            </a:pPr>
            <a:r>
              <a:rPr lang="it-IT" altLang="it-IT" sz="4400" kern="0" dirty="0">
                <a:solidFill>
                  <a:prstClr val="white"/>
                </a:solidFill>
              </a:rPr>
              <a:t>CONCLUSION</a:t>
            </a:r>
          </a:p>
        </p:txBody>
      </p:sp>
    </p:spTree>
    <p:extLst>
      <p:ext uri="{BB962C8B-B14F-4D97-AF65-F5344CB8AC3E}">
        <p14:creationId xmlns:p14="http://schemas.microsoft.com/office/powerpoint/2010/main" xmlns="" val="18160895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5C228B-A623-C2BE-4206-09000ECCE7D7}"/>
            </a:ext>
          </a:extLst>
        </p:cNvPr>
        <p:cNvGrpSpPr/>
        <p:nvPr/>
      </p:nvGrpSpPr>
      <p:grpSpPr>
        <a:xfrm>
          <a:off x="0" y="0"/>
          <a:ext cx="0" cy="0"/>
          <a:chOff x="0" y="0"/>
          <a:chExt cx="0" cy="0"/>
        </a:xfrm>
      </p:grpSpPr>
      <p:pic>
        <p:nvPicPr>
          <p:cNvPr id="1028" name="Picture 4" descr="Psicologia della stretta di mano - Psicoadvisor">
            <a:extLst>
              <a:ext uri="{FF2B5EF4-FFF2-40B4-BE49-F238E27FC236}">
                <a16:creationId xmlns:a16="http://schemas.microsoft.com/office/drawing/2014/main" xmlns="" id="{3E8B68A4-C0F7-4A2D-752D-3B6E63B6C55B}"/>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35760" y="2348880"/>
            <a:ext cx="5056842" cy="33843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Segnaposto numero diapositiva 1">
            <a:extLst>
              <a:ext uri="{FF2B5EF4-FFF2-40B4-BE49-F238E27FC236}">
                <a16:creationId xmlns:a16="http://schemas.microsoft.com/office/drawing/2014/main" xmlns="" id="{BD2F6133-0627-1DE6-CC84-B3B1B530ED2A}"/>
              </a:ext>
            </a:extLst>
          </p:cNvPr>
          <p:cNvSpPr>
            <a:spLocks noGrp="1"/>
          </p:cNvSpPr>
          <p:nvPr>
            <p:ph type="sldNum" sz="quarter" idx="12"/>
          </p:nvPr>
        </p:nvSpPr>
        <p:spPr/>
        <p:txBody>
          <a:bodyPr/>
          <a:lstStyle/>
          <a:p>
            <a:fld id="{7FDF1F86-AE1C-4382-919C-5BAA71888841}" type="slidenum">
              <a:rPr lang="en-US" altLang="it-IT" smtClean="0"/>
              <a:pPr/>
              <a:t>63</a:t>
            </a:fld>
            <a:endParaRPr lang="en-US" altLang="it-IT"/>
          </a:p>
        </p:txBody>
      </p:sp>
      <p:pic>
        <p:nvPicPr>
          <p:cNvPr id="1026" name="Picture 2" descr="concetto di chirurgo maschio, stile fumetto 9024400 Arte vettoriale a  Vecteezy">
            <a:extLst>
              <a:ext uri="{FF2B5EF4-FFF2-40B4-BE49-F238E27FC236}">
                <a16:creationId xmlns:a16="http://schemas.microsoft.com/office/drawing/2014/main" xmlns="" id="{79D9343B-47B9-3E58-84BC-8A3ECD6A663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3804" y="2093863"/>
            <a:ext cx="3672408" cy="367240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Immagine 5">
            <a:extLst>
              <a:ext uri="{FF2B5EF4-FFF2-40B4-BE49-F238E27FC236}">
                <a16:creationId xmlns:a16="http://schemas.microsoft.com/office/drawing/2014/main" xmlns="" id="{AE49CB2D-B08F-FD6C-3854-8279C0C47183}"/>
              </a:ext>
            </a:extLst>
          </p:cNvPr>
          <p:cNvPicPr>
            <a:picLocks noChangeAspect="1"/>
          </p:cNvPicPr>
          <p:nvPr/>
        </p:nvPicPr>
        <p:blipFill>
          <a:blip r:embed="rId5"/>
          <a:stretch>
            <a:fillRect/>
          </a:stretch>
        </p:blipFill>
        <p:spPr>
          <a:xfrm>
            <a:off x="8623020" y="2093863"/>
            <a:ext cx="3119084" cy="3672408"/>
          </a:xfrm>
          <a:prstGeom prst="rect">
            <a:avLst/>
          </a:prstGeom>
        </p:spPr>
      </p:pic>
      <p:sp>
        <p:nvSpPr>
          <p:cNvPr id="3" name="Rectangle 1">
            <a:extLst>
              <a:ext uri="{FF2B5EF4-FFF2-40B4-BE49-F238E27FC236}">
                <a16:creationId xmlns:a16="http://schemas.microsoft.com/office/drawing/2014/main" xmlns="" id="{27173072-5D74-D00F-EB4A-2F08B2868864}"/>
              </a:ext>
            </a:extLst>
          </p:cNvPr>
          <p:cNvSpPr txBox="1">
            <a:spLocks noChangeArrowheads="1"/>
          </p:cNvSpPr>
          <p:nvPr/>
        </p:nvSpPr>
        <p:spPr bwMode="auto">
          <a:xfrm>
            <a:off x="1044402" y="-94930"/>
            <a:ext cx="10103195"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fontAlgn="auto" hangingPunct="1">
              <a:spcBef>
                <a:spcPct val="0"/>
              </a:spcBef>
              <a:spcAft>
                <a:spcPts val="0"/>
              </a:spcAft>
              <a:buFont typeface="Arial" panose="020B0604020202020204" pitchFamily="34" charset="0"/>
              <a:buNone/>
              <a:defRPr/>
            </a:pPr>
            <a:r>
              <a:rPr lang="it-IT" altLang="it-IT" sz="4400" kern="0" dirty="0">
                <a:solidFill>
                  <a:prstClr val="white"/>
                </a:solidFill>
              </a:rPr>
              <a:t>CONCLUSION</a:t>
            </a:r>
          </a:p>
        </p:txBody>
      </p:sp>
      <p:sp>
        <p:nvSpPr>
          <p:cNvPr id="5" name="Rettangolo con angoli arrotondati 4">
            <a:extLst>
              <a:ext uri="{FF2B5EF4-FFF2-40B4-BE49-F238E27FC236}">
                <a16:creationId xmlns:a16="http://schemas.microsoft.com/office/drawing/2014/main" xmlns="" id="{75924AFA-EE25-227C-5026-8736340F9D62}"/>
              </a:ext>
            </a:extLst>
          </p:cNvPr>
          <p:cNvSpPr/>
          <p:nvPr/>
        </p:nvSpPr>
        <p:spPr>
          <a:xfrm>
            <a:off x="707820" y="1289863"/>
            <a:ext cx="4020028" cy="6311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effectLst/>
              </a:rPr>
              <a:t>CLOSE COLLABORATION</a:t>
            </a:r>
          </a:p>
        </p:txBody>
      </p:sp>
    </p:spTree>
    <p:extLst>
      <p:ext uri="{BB962C8B-B14F-4D97-AF65-F5344CB8AC3E}">
        <p14:creationId xmlns:p14="http://schemas.microsoft.com/office/powerpoint/2010/main" xmlns="" val="1818371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ADEE"/>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CCED45B0-7EED-817A-AB37-6E44EEB5C1C2}"/>
              </a:ext>
            </a:extLst>
          </p:cNvPr>
          <p:cNvPicPr>
            <a:picLocks noChangeAspect="1"/>
          </p:cNvPicPr>
          <p:nvPr/>
        </p:nvPicPr>
        <p:blipFill>
          <a:blip r:embed="rId3"/>
          <a:stretch>
            <a:fillRect/>
          </a:stretch>
        </p:blipFill>
        <p:spPr>
          <a:xfrm>
            <a:off x="3214554" y="6140"/>
            <a:ext cx="9005342" cy="6858000"/>
          </a:xfrm>
          <a:prstGeom prst="rect">
            <a:avLst/>
          </a:prstGeom>
        </p:spPr>
      </p:pic>
      <p:sp>
        <p:nvSpPr>
          <p:cNvPr id="2" name="TextBox 2">
            <a:extLst>
              <a:ext uri="{FF2B5EF4-FFF2-40B4-BE49-F238E27FC236}">
                <a16:creationId xmlns:a16="http://schemas.microsoft.com/office/drawing/2014/main" xmlns="" id="{6071695A-F8A0-1E32-8107-D1B000799A69}"/>
              </a:ext>
            </a:extLst>
          </p:cNvPr>
          <p:cNvSpPr txBox="1"/>
          <p:nvPr/>
        </p:nvSpPr>
        <p:spPr>
          <a:xfrm>
            <a:off x="-312712" y="3068960"/>
            <a:ext cx="3687616" cy="664298"/>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defRPr/>
            </a:pPr>
            <a:r>
              <a:rPr lang="en-US" sz="4400" b="1" kern="1200" dirty="0">
                <a:solidFill>
                  <a:schemeClr val="tx1"/>
                </a:solidFill>
                <a:ea typeface="+mj-ea"/>
                <a:cs typeface="+mj-cs"/>
              </a:rPr>
              <a:t>Grazie</a:t>
            </a:r>
          </a:p>
        </p:txBody>
      </p:sp>
    </p:spTree>
    <p:extLst>
      <p:ext uri="{BB962C8B-B14F-4D97-AF65-F5344CB8AC3E}">
        <p14:creationId xmlns:p14="http://schemas.microsoft.com/office/powerpoint/2010/main" xmlns="" val="29141390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FD8635F1-7AC9-E8BD-89AC-34AB95BB8B4B}"/>
              </a:ext>
            </a:extLst>
          </p:cNvPr>
          <p:cNvSpPr>
            <a:spLocks noGrp="1"/>
          </p:cNvSpPr>
          <p:nvPr>
            <p:ph type="sldNum" sz="quarter" idx="12"/>
          </p:nvPr>
        </p:nvSpPr>
        <p:spPr/>
        <p:txBody>
          <a:bodyPr/>
          <a:lstStyle/>
          <a:p>
            <a:fld id="{7FDF1F86-AE1C-4382-919C-5BAA71888841}" type="slidenum">
              <a:rPr lang="en-US" altLang="it-IT" smtClean="0"/>
              <a:pPr/>
              <a:t>7</a:t>
            </a:fld>
            <a:endParaRPr lang="en-US" altLang="it-IT"/>
          </a:p>
        </p:txBody>
      </p:sp>
      <p:pic>
        <p:nvPicPr>
          <p:cNvPr id="4" name="Immagine 3">
            <a:extLst>
              <a:ext uri="{FF2B5EF4-FFF2-40B4-BE49-F238E27FC236}">
                <a16:creationId xmlns:a16="http://schemas.microsoft.com/office/drawing/2014/main" xmlns="" id="{B835347D-9B7F-57B7-1051-D6F60C11C2E7}"/>
              </a:ext>
            </a:extLst>
          </p:cNvPr>
          <p:cNvPicPr>
            <a:picLocks noChangeAspect="1"/>
          </p:cNvPicPr>
          <p:nvPr/>
        </p:nvPicPr>
        <p:blipFill>
          <a:blip r:embed="rId2"/>
          <a:stretch>
            <a:fillRect/>
          </a:stretch>
        </p:blipFill>
        <p:spPr>
          <a:xfrm>
            <a:off x="1847528" y="979362"/>
            <a:ext cx="8286583" cy="5540669"/>
          </a:xfrm>
          <a:prstGeom prst="rect">
            <a:avLst/>
          </a:prstGeom>
        </p:spPr>
      </p:pic>
      <p:sp>
        <p:nvSpPr>
          <p:cNvPr id="3" name="Rectangle 5">
            <a:extLst>
              <a:ext uri="{FF2B5EF4-FFF2-40B4-BE49-F238E27FC236}">
                <a16:creationId xmlns:a16="http://schemas.microsoft.com/office/drawing/2014/main" xmlns="" id="{3D1616E7-E120-4871-D747-87E5DE3A3AD9}"/>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Classificazione</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Ernia</a:t>
            </a:r>
            <a:r>
              <a:rPr lang="en-US" altLang="it-IT" sz="3600" i="1" dirty="0">
                <a:solidFill>
                  <a:schemeClr val="bg1"/>
                </a:solidFill>
                <a:effectLst>
                  <a:outerShdw blurRad="38100" dist="38100" dir="2700000" algn="tl">
                    <a:srgbClr val="C0C0C0"/>
                  </a:outerShdw>
                </a:effectLst>
              </a:rPr>
              <a:t> </a:t>
            </a:r>
            <a:r>
              <a:rPr lang="en-US" altLang="it-IT" sz="3600" i="1" dirty="0" err="1">
                <a:solidFill>
                  <a:schemeClr val="bg1"/>
                </a:solidFill>
                <a:effectLst>
                  <a:outerShdw blurRad="38100" dist="38100" dir="2700000" algn="tl">
                    <a:srgbClr val="C0C0C0"/>
                  </a:outerShdw>
                </a:effectLst>
              </a:rPr>
              <a:t>Iatale</a:t>
            </a:r>
            <a:endParaRPr lang="en-US" altLang="it-IT" sz="3600" i="1" dirty="0">
              <a:solidFill>
                <a:schemeClr val="bg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2544664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4A907269-6787-C201-1F4D-ADAB16B6C04C}"/>
              </a:ext>
            </a:extLst>
          </p:cNvPr>
          <p:cNvSpPr>
            <a:spLocks noGrp="1"/>
          </p:cNvSpPr>
          <p:nvPr>
            <p:ph type="sldNum" sz="quarter" idx="12"/>
          </p:nvPr>
        </p:nvSpPr>
        <p:spPr/>
        <p:txBody>
          <a:bodyPr/>
          <a:lstStyle/>
          <a:p>
            <a:fld id="{7FDF1F86-AE1C-4382-919C-5BAA71888841}" type="slidenum">
              <a:rPr lang="en-US" altLang="it-IT" smtClean="0"/>
              <a:pPr/>
              <a:t>8</a:t>
            </a:fld>
            <a:endParaRPr lang="en-US" altLang="it-IT"/>
          </a:p>
        </p:txBody>
      </p:sp>
      <p:pic>
        <p:nvPicPr>
          <p:cNvPr id="5" name="Immagine 4">
            <a:extLst>
              <a:ext uri="{FF2B5EF4-FFF2-40B4-BE49-F238E27FC236}">
                <a16:creationId xmlns:a16="http://schemas.microsoft.com/office/drawing/2014/main" xmlns="" id="{1E0F1830-30B6-86E9-8C8B-8F8D900FD77E}"/>
              </a:ext>
            </a:extLst>
          </p:cNvPr>
          <p:cNvPicPr>
            <a:picLocks noChangeAspect="1"/>
          </p:cNvPicPr>
          <p:nvPr/>
        </p:nvPicPr>
        <p:blipFill>
          <a:blip r:embed="rId2"/>
          <a:srcRect l="927"/>
          <a:stretch/>
        </p:blipFill>
        <p:spPr>
          <a:xfrm>
            <a:off x="335360" y="2492896"/>
            <a:ext cx="11630192" cy="2239251"/>
          </a:xfrm>
          <a:prstGeom prst="rect">
            <a:avLst/>
          </a:prstGeom>
        </p:spPr>
      </p:pic>
      <p:sp>
        <p:nvSpPr>
          <p:cNvPr id="6" name="CasellaDiTesto 5">
            <a:extLst>
              <a:ext uri="{FF2B5EF4-FFF2-40B4-BE49-F238E27FC236}">
                <a16:creationId xmlns:a16="http://schemas.microsoft.com/office/drawing/2014/main" xmlns="" id="{F6FCD341-7059-DF7B-E036-7ED8AED00895}"/>
              </a:ext>
            </a:extLst>
          </p:cNvPr>
          <p:cNvSpPr txBox="1"/>
          <p:nvPr/>
        </p:nvSpPr>
        <p:spPr>
          <a:xfrm>
            <a:off x="119336" y="6510238"/>
            <a:ext cx="5976664" cy="307777"/>
          </a:xfrm>
          <a:prstGeom prst="rect">
            <a:avLst/>
          </a:prstGeom>
          <a:noFill/>
        </p:spPr>
        <p:txBody>
          <a:bodyPr wrap="square" rtlCol="0">
            <a:spAutoFit/>
          </a:bodyPr>
          <a:lstStyle/>
          <a:p>
            <a:r>
              <a:rPr lang="it-IT" sz="1400" dirty="0" err="1">
                <a:latin typeface="+mn-lt"/>
              </a:rPr>
              <a:t>Nagula</a:t>
            </a:r>
            <a:r>
              <a:rPr lang="it-IT" sz="1400" dirty="0">
                <a:latin typeface="+mn-lt"/>
              </a:rPr>
              <a:t> S et al, </a:t>
            </a:r>
            <a:r>
              <a:rPr lang="en-US" sz="1400" dirty="0">
                <a:latin typeface="+mn-lt"/>
              </a:rPr>
              <a:t>Clinical Gastroenterology and Hepatology 2024;22:933–943</a:t>
            </a:r>
            <a:endParaRPr lang="it-IT" sz="1400" dirty="0">
              <a:latin typeface="+mn-lt"/>
            </a:endParaRPr>
          </a:p>
        </p:txBody>
      </p:sp>
      <p:sp>
        <p:nvSpPr>
          <p:cNvPr id="7" name="Rectangle 5">
            <a:extLst>
              <a:ext uri="{FF2B5EF4-FFF2-40B4-BE49-F238E27FC236}">
                <a16:creationId xmlns:a16="http://schemas.microsoft.com/office/drawing/2014/main" xmlns="" id="{26088FF0-291A-A648-892C-13742CCE804E}"/>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Classificazione</a:t>
            </a:r>
            <a:r>
              <a:rPr lang="en-US" altLang="it-IT" sz="3600" i="1" dirty="0">
                <a:solidFill>
                  <a:schemeClr val="bg1"/>
                </a:solidFill>
                <a:effectLst>
                  <a:outerShdw blurRad="38100" dist="38100" dir="2700000" algn="tl">
                    <a:srgbClr val="C0C0C0"/>
                  </a:outerShdw>
                </a:effectLst>
              </a:rPr>
              <a:t> di Hill</a:t>
            </a:r>
          </a:p>
        </p:txBody>
      </p:sp>
    </p:spTree>
    <p:extLst>
      <p:ext uri="{BB962C8B-B14F-4D97-AF65-F5344CB8AC3E}">
        <p14:creationId xmlns:p14="http://schemas.microsoft.com/office/powerpoint/2010/main" xmlns="" val="5815549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xmlns="" id="{C0C892D0-EAF1-D31A-76D7-435C41B6BB68}"/>
              </a:ext>
            </a:extLst>
          </p:cNvPr>
          <p:cNvSpPr>
            <a:spLocks noGrp="1"/>
          </p:cNvSpPr>
          <p:nvPr>
            <p:ph type="sldNum" sz="quarter" idx="12"/>
          </p:nvPr>
        </p:nvSpPr>
        <p:spPr/>
        <p:txBody>
          <a:bodyPr/>
          <a:lstStyle/>
          <a:p>
            <a:fld id="{7FDF1F86-AE1C-4382-919C-5BAA71888841}" type="slidenum">
              <a:rPr lang="en-US" altLang="it-IT" smtClean="0"/>
              <a:pPr/>
              <a:t>9</a:t>
            </a:fld>
            <a:endParaRPr lang="en-US" altLang="it-IT"/>
          </a:p>
        </p:txBody>
      </p:sp>
      <p:pic>
        <p:nvPicPr>
          <p:cNvPr id="4" name="Immagine 3">
            <a:extLst>
              <a:ext uri="{FF2B5EF4-FFF2-40B4-BE49-F238E27FC236}">
                <a16:creationId xmlns:a16="http://schemas.microsoft.com/office/drawing/2014/main" xmlns="" id="{B696C533-AA70-FCC7-B227-F4421B8D05B8}"/>
              </a:ext>
            </a:extLst>
          </p:cNvPr>
          <p:cNvPicPr>
            <a:picLocks noChangeAspect="1"/>
          </p:cNvPicPr>
          <p:nvPr/>
        </p:nvPicPr>
        <p:blipFill>
          <a:blip r:embed="rId2"/>
          <a:stretch>
            <a:fillRect/>
          </a:stretch>
        </p:blipFill>
        <p:spPr>
          <a:xfrm>
            <a:off x="2509823" y="983134"/>
            <a:ext cx="7172355" cy="5687256"/>
          </a:xfrm>
          <a:prstGeom prst="rect">
            <a:avLst/>
          </a:prstGeom>
        </p:spPr>
      </p:pic>
      <p:sp>
        <p:nvSpPr>
          <p:cNvPr id="5" name="CasellaDiTesto 4">
            <a:extLst>
              <a:ext uri="{FF2B5EF4-FFF2-40B4-BE49-F238E27FC236}">
                <a16:creationId xmlns:a16="http://schemas.microsoft.com/office/drawing/2014/main" xmlns="" id="{9C67A5DD-49C3-C821-1567-557E86C4A7DE}"/>
              </a:ext>
            </a:extLst>
          </p:cNvPr>
          <p:cNvSpPr txBox="1"/>
          <p:nvPr/>
        </p:nvSpPr>
        <p:spPr>
          <a:xfrm>
            <a:off x="119336" y="6510238"/>
            <a:ext cx="4680520" cy="307777"/>
          </a:xfrm>
          <a:prstGeom prst="rect">
            <a:avLst/>
          </a:prstGeom>
          <a:noFill/>
        </p:spPr>
        <p:txBody>
          <a:bodyPr wrap="square" rtlCol="0">
            <a:spAutoFit/>
          </a:bodyPr>
          <a:lstStyle/>
          <a:p>
            <a:r>
              <a:rPr lang="it-IT" sz="1400" dirty="0">
                <a:latin typeface="+mn-lt"/>
              </a:rPr>
              <a:t>Menon S et al, Eur J </a:t>
            </a:r>
            <a:r>
              <a:rPr lang="it-IT" sz="1400" dirty="0" err="1">
                <a:latin typeface="+mn-lt"/>
              </a:rPr>
              <a:t>Gastroenterol</a:t>
            </a:r>
            <a:r>
              <a:rPr lang="it-IT" sz="1400" dirty="0">
                <a:latin typeface="+mn-lt"/>
              </a:rPr>
              <a:t> </a:t>
            </a:r>
            <a:r>
              <a:rPr lang="it-IT" sz="1400" dirty="0" err="1">
                <a:latin typeface="+mn-lt"/>
              </a:rPr>
              <a:t>Hepatol</a:t>
            </a:r>
            <a:r>
              <a:rPr lang="it-IT" sz="1400" dirty="0">
                <a:latin typeface="+mn-lt"/>
              </a:rPr>
              <a:t>. 2011</a:t>
            </a:r>
          </a:p>
        </p:txBody>
      </p:sp>
      <p:sp>
        <p:nvSpPr>
          <p:cNvPr id="6" name="Rectangle 5">
            <a:extLst>
              <a:ext uri="{FF2B5EF4-FFF2-40B4-BE49-F238E27FC236}">
                <a16:creationId xmlns:a16="http://schemas.microsoft.com/office/drawing/2014/main" xmlns="" id="{8D6E37B6-F147-9BB7-958C-D88D4B1A75C0}"/>
              </a:ext>
            </a:extLst>
          </p:cNvPr>
          <p:cNvSpPr>
            <a:spLocks noChangeArrowheads="1"/>
          </p:cNvSpPr>
          <p:nvPr/>
        </p:nvSpPr>
        <p:spPr bwMode="auto">
          <a:xfrm>
            <a:off x="2057400" y="190381"/>
            <a:ext cx="8077200" cy="646331"/>
          </a:xfrm>
          <a:prstGeom prst="rect">
            <a:avLst/>
          </a:prstGeom>
          <a:noFill/>
          <a:ln>
            <a:noFill/>
          </a:ln>
          <a:effectLst/>
          <a:extLst>
            <a:ext uri="{909E8E84-426E-40dd-AFC4-6F175D3DCCD1}">
              <a14:hiddenFill xmlns="" xmlns:a14="http://schemas.microsoft.com/office/drawing/2010/main">
                <a:solidFill>
                  <a:schemeClr val="accent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altLang="it-IT" sz="3600" i="1" dirty="0" err="1">
                <a:solidFill>
                  <a:schemeClr val="bg1"/>
                </a:solidFill>
                <a:effectLst>
                  <a:outerShdw blurRad="38100" dist="38100" dir="2700000" algn="tl">
                    <a:srgbClr val="C0C0C0"/>
                  </a:outerShdw>
                </a:effectLst>
              </a:rPr>
              <a:t>Classificazione</a:t>
            </a:r>
            <a:r>
              <a:rPr lang="en-US" altLang="it-IT" sz="3600" i="1" dirty="0">
                <a:solidFill>
                  <a:schemeClr val="bg1"/>
                </a:solidFill>
                <a:effectLst>
                  <a:outerShdw blurRad="38100" dist="38100" dir="2700000" algn="tl">
                    <a:srgbClr val="C0C0C0"/>
                  </a:outerShdw>
                </a:effectLst>
              </a:rPr>
              <a:t> di Hill</a:t>
            </a:r>
          </a:p>
        </p:txBody>
      </p:sp>
    </p:spTree>
    <p:extLst>
      <p:ext uri="{BB962C8B-B14F-4D97-AF65-F5344CB8AC3E}">
        <p14:creationId xmlns:p14="http://schemas.microsoft.com/office/powerpoint/2010/main" xmlns="" val="165511403"/>
      </p:ext>
    </p:extLst>
  </p:cSld>
  <p:clrMapOvr>
    <a:masterClrMapping/>
  </p:clrMapOvr>
</p:sld>
</file>

<file path=ppt/theme/theme1.xml><?xml version="1.0" encoding="utf-8"?>
<a:theme xmlns:a="http://schemas.openxmlformats.org/drawingml/2006/main" name="Default Design">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2765</Words>
  <Application>Microsoft Office PowerPoint</Application>
  <PresentationFormat>Personalizzato</PresentationFormat>
  <Paragraphs>394</Paragraphs>
  <Slides>64</Slides>
  <Notes>34</Notes>
  <HiddenSlides>0</HiddenSlides>
  <MMClips>0</MMClips>
  <ScaleCrop>false</ScaleCrop>
  <HeadingPairs>
    <vt:vector size="4" baseType="variant">
      <vt:variant>
        <vt:lpstr>Tema</vt:lpstr>
      </vt:variant>
      <vt:variant>
        <vt:i4>1</vt:i4>
      </vt:variant>
      <vt:variant>
        <vt:lpstr>Titoli diapositive</vt:lpstr>
      </vt:variant>
      <vt:variant>
        <vt:i4>64</vt:i4>
      </vt:variant>
    </vt:vector>
  </HeadingPairs>
  <TitlesOfParts>
    <vt:vector size="65" baseType="lpstr">
      <vt:lpstr>Default Design</vt:lpstr>
      <vt:lpstr>Endoscopia pre-operatoria</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vector>
  </TitlesOfParts>
  <Company>ismett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aloverde</dc:creator>
  <cp:lastModifiedBy>roberto.dimitri</cp:lastModifiedBy>
  <cp:revision>616</cp:revision>
  <dcterms:created xsi:type="dcterms:W3CDTF">2011-08-10T06:47:32Z</dcterms:created>
  <dcterms:modified xsi:type="dcterms:W3CDTF">2025-03-06T10:56:34Z</dcterms:modified>
</cp:coreProperties>
</file>